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51" r:id="rId2"/>
    <p:sldId id="631" r:id="rId3"/>
    <p:sldId id="652" r:id="rId4"/>
    <p:sldId id="575" r:id="rId5"/>
    <p:sldId id="634" r:id="rId6"/>
    <p:sldId id="635" r:id="rId7"/>
    <p:sldId id="636" r:id="rId8"/>
    <p:sldId id="579" r:id="rId9"/>
    <p:sldId id="580" r:id="rId10"/>
    <p:sldId id="581" r:id="rId11"/>
    <p:sldId id="637" r:id="rId12"/>
    <p:sldId id="583" r:id="rId13"/>
    <p:sldId id="584" r:id="rId14"/>
    <p:sldId id="586" r:id="rId15"/>
    <p:sldId id="587" r:id="rId16"/>
    <p:sldId id="638" r:id="rId17"/>
    <p:sldId id="589" r:id="rId18"/>
    <p:sldId id="591" r:id="rId19"/>
    <p:sldId id="648" r:id="rId20"/>
    <p:sldId id="653" r:id="rId21"/>
    <p:sldId id="650" r:id="rId22"/>
  </p:sldIdLst>
  <p:sldSz cx="12188825" cy="6858000"/>
  <p:notesSz cx="6858000" cy="9296400"/>
  <p:embeddedFontLst>
    <p:embeddedFont>
      <p:font typeface="Manulife JH Sans" panose="020B0503040401060103" pitchFamily="34" charset="0"/>
      <p:regular r:id="rId25"/>
      <p:bold r:id="rId26"/>
    </p:embeddedFont>
    <p:embeddedFont>
      <p:font typeface="Manulife JH Sans Demibold" panose="020B0703040401060103" pitchFamily="34" charset="0"/>
      <p:bold r:id="rId27"/>
    </p:embeddedFont>
    <p:embeddedFont>
      <p:font typeface="Manulife JH Sans Light" panose="020B0303040401060103" pitchFamily="34" charset="0"/>
      <p:regular r:id="rId28"/>
    </p:embeddedFont>
    <p:embeddedFont>
      <p:font typeface="Manulife JH Serif Italic" panose="02020503040401060103" pitchFamily="18" charset="0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39">
          <p15:clr>
            <a:srgbClr val="A4A3A4"/>
          </p15:clr>
        </p15:guide>
        <p15:guide id="5" orient="horz" pos="336" userDrawn="1">
          <p15:clr>
            <a:srgbClr val="A4A3A4"/>
          </p15:clr>
        </p15:guide>
        <p15:guide id="6" orient="horz" pos="9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30">
          <p15:clr>
            <a:srgbClr val="A4A3A4"/>
          </p15:clr>
        </p15:guide>
        <p15:guide id="2" pos="345">
          <p15:clr>
            <a:srgbClr val="A4A3A4"/>
          </p15:clr>
        </p15:guide>
        <p15:guide id="3" pos="39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F"/>
    <a:srgbClr val="FDFEFF"/>
    <a:srgbClr val="FEFEFF"/>
    <a:srgbClr val="FEFFFD"/>
    <a:srgbClr val="FFFEFD"/>
    <a:srgbClr val="FFFFFD"/>
    <a:srgbClr val="FFFDFF"/>
    <a:srgbClr val="FDFFFF"/>
    <a:srgbClr val="FEFEFE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972" autoAdjust="0"/>
  </p:normalViewPr>
  <p:slideViewPr>
    <p:cSldViewPr snapToGrid="0" snapToObjects="1">
      <p:cViewPr>
        <p:scale>
          <a:sx n="66" d="100"/>
          <a:sy n="66" d="100"/>
        </p:scale>
        <p:origin x="600" y="-88"/>
      </p:cViewPr>
      <p:guideLst>
        <p:guide pos="3839"/>
        <p:guide orient="horz" pos="336"/>
        <p:guide orient="horz" pos="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32"/>
    </p:cViewPr>
  </p:sorterViewPr>
  <p:notesViewPr>
    <p:cSldViewPr snapToGrid="0" snapToObjects="1">
      <p:cViewPr varScale="1">
        <p:scale>
          <a:sx n="83" d="100"/>
          <a:sy n="83" d="100"/>
        </p:scale>
        <p:origin x="3852" y="84"/>
      </p:cViewPr>
      <p:guideLst>
        <p:guide orient="horz" pos="2330"/>
        <p:guide pos="345"/>
        <p:guide pos="39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5FD6-6E8E-4481-9C29-1B483B424A57}" type="slidenum">
              <a:rPr sz="1400"/>
              <a:t>‹#›</a:t>
            </a:fld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72295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319088"/>
            <a:ext cx="5761037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513" y="3718559"/>
            <a:ext cx="5764213" cy="49580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latin typeface="+mn-lt"/>
              </a:defRPr>
            </a:lvl1pPr>
          </a:lstStyle>
          <a:p>
            <a:fld id="{4FF0573C-F130-4D1E-A886-85FBB65D3A1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337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spcBef>
        <a:spcPts val="600"/>
      </a:spcBef>
      <a:buClr>
        <a:schemeClr val="tx1"/>
      </a:buClr>
      <a:buFont typeface="Manulife JH Sans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171450" algn="l" defTabSz="914400" rtl="0" eaLnBrk="1" latinLnBrk="0" hangingPunct="1">
      <a:spcBef>
        <a:spcPts val="600"/>
      </a:spcBef>
      <a:buClr>
        <a:schemeClr val="tx1"/>
      </a:buClr>
      <a:buFont typeface="Manulife JH Sans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49808" indent="-171450" algn="l" defTabSz="914400" rtl="0" eaLnBrk="1" latinLnBrk="0" hangingPunct="1">
      <a:spcBef>
        <a:spcPts val="600"/>
      </a:spcBef>
      <a:buClr>
        <a:schemeClr val="tx1"/>
      </a:buClr>
      <a:buFont typeface="Manulife JH Sans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33272" indent="-171450" algn="l" defTabSz="914400" rtl="0" eaLnBrk="1" latinLnBrk="0" hangingPunct="1">
      <a:spcBef>
        <a:spcPts val="600"/>
      </a:spcBef>
      <a:buClr>
        <a:schemeClr val="tx1"/>
      </a:buClr>
      <a:buFont typeface="Manulife JH Sans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6736" indent="-171450" algn="l" defTabSz="914400" rtl="0" eaLnBrk="1" latinLnBrk="0" hangingPunct="1">
      <a:spcBef>
        <a:spcPts val="600"/>
      </a:spcBef>
      <a:buClr>
        <a:schemeClr val="tx1"/>
      </a:buClr>
      <a:buFont typeface="Manulife JH Sans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48AAE2B-352C-4AA3-8F4D-19E5C4CA6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549275"/>
            <a:ext cx="6134100" cy="3451225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37DAB82-3BF0-4919-B1FA-FEEB94DE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Presenter: Regional Director</a:t>
            </a:r>
          </a:p>
          <a:p>
            <a:r>
              <a:rPr lang="en-US" altLang="en-US" dirty="0"/>
              <a:t>Audience: Advisor</a:t>
            </a:r>
          </a:p>
          <a:p>
            <a:endParaRPr lang="en-US" altLang="en-US" dirty="0"/>
          </a:p>
          <a:p>
            <a:r>
              <a:rPr lang="en-US" altLang="en-US" dirty="0"/>
              <a:t>Dates and Rates must be updated on the following slides: 5, 9, 13, 14, 15 and 18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05F02A1-6848-4F0C-80A6-4E76EB64C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E66A565-EDD8-4C08-9055-5E735B87A504}" type="slidenum">
              <a:rPr lang="en-US" altLang="en-US" sz="1000" b="0">
                <a:latin typeface="Verdana" panose="020B0604030504040204" pitchFamily="34" charset="0"/>
              </a:rPr>
              <a:pPr/>
              <a:t>1</a:t>
            </a:fld>
            <a:endParaRPr lang="en-US" altLang="en-US" sz="1000" b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67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tax obligations outside Canada?</a:t>
            </a:r>
          </a:p>
          <a:p>
            <a:r>
              <a:rPr lang="en-US" dirty="0"/>
              <a:t>Employment status is required even if retired</a:t>
            </a:r>
          </a:p>
          <a:p>
            <a:r>
              <a:rPr lang="en-US" dirty="0"/>
              <a:t>Drop-down menu of occupations make it easier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4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Same account funding options, but some have additional advantages: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links account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cheque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links account</a:t>
            </a: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banking machine deposit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 automatically link account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1+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 wait for access card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 bank deposit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recommended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to slow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 automatically link account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advisor &amp; Manulife Bank processing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48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Same account funding options, but some have additional advantages: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cheque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links account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 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cheque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links account</a:t>
            </a: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banking machine deposit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 automatically link account</a:t>
            </a: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1+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 wait for access card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 bank deposit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recommended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 to slow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 automatically link account</a:t>
            </a:r>
          </a:p>
          <a:p>
            <a:pPr marL="457200" marR="0" lvl="1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advisor &amp; Manulife Bank processing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75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48AAE2B-352C-4AA3-8F4D-19E5C4CA6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549275"/>
            <a:ext cx="6134100" cy="3451225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37DAB82-3BF0-4919-B1FA-FEEB94DE2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Presenter: Regional Director</a:t>
            </a:r>
          </a:p>
          <a:p>
            <a:r>
              <a:rPr lang="en-US" altLang="en-US" dirty="0"/>
              <a:t>Audience: Advisor</a:t>
            </a:r>
          </a:p>
          <a:p>
            <a:endParaRPr lang="en-US" altLang="en-US" dirty="0"/>
          </a:p>
          <a:p>
            <a:r>
              <a:rPr lang="en-US" altLang="en-US" dirty="0"/>
              <a:t>Dates and Rates must be updated on the following slides: 4, 8, 10, 13, 14, 15, 16 and 19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05F02A1-6848-4F0C-80A6-4E76EB64C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E66A565-EDD8-4C08-9055-5E735B87A504}" type="slidenum">
              <a:rPr lang="en-US" altLang="en-US" sz="1000" b="0">
                <a:latin typeface="Verdana" panose="020B0604030504040204" pitchFamily="34" charset="0"/>
              </a:rPr>
              <a:pPr/>
              <a:t>19</a:t>
            </a:fld>
            <a:endParaRPr lang="en-US" altLang="en-US" sz="1000" b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04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385" indent="-29591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669" indent="-2367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136" indent="-2367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604" indent="-2367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072" indent="-2367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7539" indent="-2367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007" indent="-2367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4474" indent="-2367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9299B7-5B90-423F-832A-69AA51E53EFF}" type="slidenum">
              <a:rPr lang="en-US" altLang="en-US" sz="100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20</a:t>
            </a:fld>
            <a:endParaRPr lang="en-US" altLang="en-US" sz="1000" dirty="0"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54250" y="547688"/>
            <a:ext cx="4868863" cy="2740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067" y="3470479"/>
            <a:ext cx="6875362" cy="328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36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application overview and demonstration</a:t>
            </a:r>
          </a:p>
          <a:p>
            <a:pPr lvl="1"/>
            <a:r>
              <a:rPr lang="en-US" dirty="0"/>
              <a:t>Simple and intuitive process</a:t>
            </a:r>
          </a:p>
          <a:p>
            <a:pPr lvl="1"/>
            <a:r>
              <a:rPr lang="en-US" dirty="0"/>
              <a:t>The customer experience</a:t>
            </a:r>
          </a:p>
          <a:p>
            <a:r>
              <a:rPr lang="en-US" dirty="0"/>
              <a:t>Remind attendees they can post a question at any point during the presentation; you will address all questions at the 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7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issue is your clients must juggle their money to earn interest on their cash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744 billion in all </a:t>
            </a:r>
            <a:r>
              <a:rPr lang="en-US" dirty="0" err="1"/>
              <a:t>chequing</a:t>
            </a:r>
            <a:r>
              <a:rPr lang="en-US" dirty="0"/>
              <a:t> and savings accounts*</a:t>
            </a:r>
            <a:endParaRPr lang="en-US" altLang="en-US" dirty="0"/>
          </a:p>
          <a:p>
            <a:pPr eaLnBrk="1" hangingPunct="1"/>
            <a:r>
              <a:rPr lang="en-US" dirty="0"/>
              <a:t>Premium savings accounts – estimated almost $360 billion</a:t>
            </a:r>
          </a:p>
          <a:p>
            <a:endParaRPr lang="en-US" dirty="0"/>
          </a:p>
          <a:p>
            <a:r>
              <a:rPr lang="en-US" dirty="0"/>
              <a:t>Clients will forego earn interest on their </a:t>
            </a:r>
            <a:r>
              <a:rPr lang="en-US" dirty="0" err="1"/>
              <a:t>chequing</a:t>
            </a:r>
            <a:r>
              <a:rPr lang="en-US" dirty="0"/>
              <a:t> accounts in order to access their money. It’s like giving the bank a loan for free. In fact often clients pay a fee to give their bank their hard earned money for free.</a:t>
            </a:r>
          </a:p>
          <a:p>
            <a:endParaRPr lang="en-US" dirty="0"/>
          </a:p>
          <a:p>
            <a:r>
              <a:rPr lang="en-US" dirty="0"/>
              <a:t>Savings accounts can earn a good short term rate of interest and doesn’t lock in a client’s money like a GIC but most don’t allow the ability to pay bills or purchase items directly from the account. </a:t>
            </a:r>
          </a:p>
          <a:p>
            <a:endParaRPr lang="en-US" dirty="0"/>
          </a:p>
          <a:p>
            <a:r>
              <a:rPr lang="en-US" dirty="0"/>
              <a:t>As a result your clients spend time juggling accounts. Wouldn’t you agree that the way Canadians bank is expensive and inefficient?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9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100% of clients have a bank account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744 billion in all </a:t>
            </a:r>
            <a:r>
              <a:rPr lang="en-US" dirty="0" err="1"/>
              <a:t>chequing</a:t>
            </a:r>
            <a:r>
              <a:rPr lang="en-US" dirty="0"/>
              <a:t> and savings accounts*</a:t>
            </a:r>
            <a:endParaRPr lang="en-US" altLang="en-US" dirty="0"/>
          </a:p>
          <a:p>
            <a:pPr eaLnBrk="1" hangingPunct="1"/>
            <a:r>
              <a:rPr lang="en-US" dirty="0"/>
              <a:t>Premium savings accounts – estimated almost $360 billion</a:t>
            </a:r>
          </a:p>
          <a:p>
            <a:pPr eaLnBrk="1" hangingPunct="1"/>
            <a:r>
              <a:rPr lang="en-US" dirty="0"/>
              <a:t>Advisors can attract these assets and convert to long term funds if more beneficial to the client</a:t>
            </a:r>
          </a:p>
          <a:p>
            <a:pPr eaLnBrk="1" hangingPunct="1"/>
            <a:r>
              <a:rPr lang="en-US" dirty="0"/>
              <a:t>Investments are often personal/Banking is family centric</a:t>
            </a:r>
          </a:p>
          <a:p>
            <a:pPr lvl="1"/>
            <a:r>
              <a:rPr lang="en-US" dirty="0"/>
              <a:t>An estimated $850 billion will transfer through estates in the next decade – proceeds are sent to a bank account</a:t>
            </a:r>
          </a:p>
          <a:p>
            <a:pPr lvl="1"/>
            <a:r>
              <a:rPr lang="en-US" dirty="0"/>
              <a:t>Among widows, 80 per cent switch advisers after the death of their husband. </a:t>
            </a:r>
          </a:p>
          <a:p>
            <a:pPr lvl="1"/>
            <a:r>
              <a:rPr lang="en-US" dirty="0"/>
              <a:t>90% to 95% of offspring leave their parents’ advisors upon receiving their inheritance.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100% of clients have a bank account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744 billion in all </a:t>
            </a:r>
            <a:r>
              <a:rPr lang="en-US" dirty="0" err="1"/>
              <a:t>chequing</a:t>
            </a:r>
            <a:r>
              <a:rPr lang="en-US" dirty="0"/>
              <a:t> and savings accounts*</a:t>
            </a:r>
            <a:endParaRPr lang="en-US" altLang="en-US" dirty="0"/>
          </a:p>
          <a:p>
            <a:pPr eaLnBrk="1" hangingPunct="1"/>
            <a:r>
              <a:rPr lang="en-US" dirty="0"/>
              <a:t>Premium savings accounts – estimated almost $360 billion</a:t>
            </a:r>
          </a:p>
          <a:p>
            <a:pPr eaLnBrk="1" hangingPunct="1"/>
            <a:r>
              <a:rPr lang="en-US" dirty="0"/>
              <a:t>Advisors can attract these assets and convert to long term funds if more beneficial to the client</a:t>
            </a:r>
          </a:p>
          <a:p>
            <a:pPr eaLnBrk="1" hangingPunct="1"/>
            <a:r>
              <a:rPr lang="en-US" dirty="0"/>
              <a:t>Investments are often personal/Banking is family centric</a:t>
            </a:r>
          </a:p>
          <a:p>
            <a:pPr lvl="1"/>
            <a:r>
              <a:rPr lang="en-US" dirty="0"/>
              <a:t>An estimated $850 billion will transfer through estates in the next decade – proceeds are sent to a bank account</a:t>
            </a:r>
          </a:p>
          <a:p>
            <a:pPr lvl="1"/>
            <a:r>
              <a:rPr lang="en-US" dirty="0"/>
              <a:t>Among widows, 80 per cent switch advisers after the death of their husband. </a:t>
            </a:r>
          </a:p>
          <a:p>
            <a:pPr lvl="1"/>
            <a:r>
              <a:rPr lang="en-US" dirty="0"/>
              <a:t>90% to 95% of offspring leave their parents’ advisors upon receiving their inheritance.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7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Convenience</a:t>
            </a:r>
            <a:r>
              <a:rPr lang="en-US" dirty="0"/>
              <a:t> - Our new online application provides your clients the option of opening a new personal Advantage Account when it’s most convenient for them -- whether they’re at home, on the go or meeting with you.</a:t>
            </a:r>
          </a:p>
          <a:p>
            <a:pPr lvl="0"/>
            <a:r>
              <a:rPr lang="en-US" b="1" dirty="0"/>
              <a:t>Speed</a:t>
            </a:r>
            <a:r>
              <a:rPr lang="en-US" dirty="0"/>
              <a:t> – In many cases, the application can be completed in less than five minutes – making this process an efficient option for your clients.</a:t>
            </a:r>
          </a:p>
          <a:p>
            <a:pPr lvl="0"/>
            <a:r>
              <a:rPr lang="en-US" b="1" dirty="0"/>
              <a:t>Easy to use</a:t>
            </a:r>
            <a:r>
              <a:rPr lang="en-US" dirty="0"/>
              <a:t> – Intuitive user interfaces and tips help ensure </a:t>
            </a:r>
            <a:r>
              <a:rPr lang="en-US" b="1" i="1" u="sng" dirty="0"/>
              <a:t>the application is completed correctly </a:t>
            </a:r>
            <a:r>
              <a:rPr lang="en-US" b="0" i="0" dirty="0"/>
              <a:t>– the first time.</a:t>
            </a:r>
          </a:p>
          <a:p>
            <a:pPr lvl="0"/>
            <a:r>
              <a:rPr lang="en-US" b="1" dirty="0"/>
              <a:t>Instant processing</a:t>
            </a:r>
            <a:r>
              <a:rPr lang="en-US" dirty="0"/>
              <a:t> – In most cases, a new account can be opened and operational immediately after the application is completed. Once an account is open, the client can use the password they create during the application </a:t>
            </a:r>
            <a:r>
              <a:rPr lang="en-US" b="1" i="1" u="sng" dirty="0">
                <a:solidFill>
                  <a:srgbClr val="FF0000"/>
                </a:solidFill>
                <a:highlight>
                  <a:srgbClr val="FF0000"/>
                </a:highlight>
              </a:rPr>
              <a:t>process</a:t>
            </a:r>
            <a:r>
              <a:rPr lang="en-US" dirty="0">
                <a:highlight>
                  <a:srgbClr val="FF0000"/>
                </a:highlight>
              </a:rPr>
              <a:t>,</a:t>
            </a:r>
            <a:r>
              <a:rPr lang="en-US" dirty="0"/>
              <a:t> along with the access code we’ll assign them in real-time, to begin banking online or by using our mobile banking app. </a:t>
            </a:r>
          </a:p>
          <a:p>
            <a:pPr lvl="0"/>
            <a:r>
              <a:rPr lang="en-US" b="1" dirty="0"/>
              <a:t>Immediate funding</a:t>
            </a:r>
            <a:r>
              <a:rPr lang="en-US" dirty="0"/>
              <a:t> – Clients can use our mobile deposit feature to fund a new account from their smartphones or tablets immediately after the set-up process.</a:t>
            </a:r>
          </a:p>
          <a:p>
            <a:pPr lvl="0"/>
            <a:r>
              <a:rPr lang="en-US" b="1" dirty="0"/>
              <a:t>Grow your business</a:t>
            </a:r>
            <a:r>
              <a:rPr lang="en-US" dirty="0"/>
              <a:t> – Our new application process allows you to easily reach more clients -- with little administration work required.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Advantage Account has many uses and can serve many client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name appears in the “Recommended by” section</a:t>
            </a:r>
          </a:p>
          <a:p>
            <a:r>
              <a:rPr lang="en-US" dirty="0"/>
              <a:t>Either our posted rate or an occasional promotional rate will appear on your webpage </a:t>
            </a:r>
          </a:p>
          <a:p>
            <a:r>
              <a:rPr lang="en-US" dirty="0"/>
              <a:t>Simple &amp; intuitive interface</a:t>
            </a:r>
          </a:p>
          <a:p>
            <a:pPr lvl="1"/>
            <a:r>
              <a:rPr lang="en-US" sz="1600" dirty="0"/>
              <a:t>Mobile friendly design</a:t>
            </a:r>
          </a:p>
          <a:p>
            <a:pPr lvl="1"/>
            <a:r>
              <a:rPr lang="en-US" sz="1600" dirty="0"/>
              <a:t>Fewer, simplified onboarding questions</a:t>
            </a:r>
          </a:p>
          <a:p>
            <a:pPr lvl="1"/>
            <a:r>
              <a:rPr lang="en-US" sz="1600" dirty="0" err="1"/>
              <a:t>Address</a:t>
            </a:r>
            <a:r>
              <a:rPr lang="en-US" sz="1600" i="1" dirty="0" err="1"/>
              <a:t>Complete</a:t>
            </a:r>
            <a:r>
              <a:rPr lang="en-US" sz="1600" dirty="0"/>
              <a:t> from Canada Post</a:t>
            </a:r>
          </a:p>
          <a:p>
            <a:pPr lvl="1"/>
            <a:r>
              <a:rPr lang="en-US" sz="1600" dirty="0"/>
              <a:t>Equifax for ID verification</a:t>
            </a:r>
            <a:br>
              <a:rPr lang="en-US" sz="1600" dirty="0"/>
            </a:b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0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and contact details</a:t>
            </a:r>
          </a:p>
          <a:p>
            <a:r>
              <a:rPr lang="en-US" dirty="0"/>
              <a:t>Social Insurance Number (SIN) is required for tax purposes</a:t>
            </a:r>
          </a:p>
          <a:p>
            <a:r>
              <a:rPr lang="en-US" i="1" dirty="0" err="1"/>
              <a:t>AddressComplete</a:t>
            </a:r>
            <a:r>
              <a:rPr lang="en-US" dirty="0"/>
              <a:t> from Canada Post will verify address/auto-populate fields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573C-F130-4D1E-A886-85FBB65D3A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E30535-8629-4398-9877-EE3F944CB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40"/>
          <a:stretch/>
        </p:blipFill>
        <p:spPr>
          <a:xfrm rot="10800000">
            <a:off x="7161376" y="-6"/>
            <a:ext cx="5027448" cy="6858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79FD9-D925-45D9-A7DA-662A6E696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13" y="737668"/>
            <a:ext cx="7321061" cy="3438682"/>
          </a:xfrm>
        </p:spPr>
        <p:txBody>
          <a:bodyPr anchor="ctr">
            <a:normAutofit/>
          </a:bodyPr>
          <a:lstStyle>
            <a:lvl1pPr algn="l">
              <a:lnSpc>
                <a:spcPct val="95000"/>
              </a:lnSpc>
              <a:defRPr sz="7200"/>
            </a:lvl1pPr>
          </a:lstStyle>
          <a:p>
            <a:r>
              <a:rPr lang="en-CA" dirty="0"/>
              <a:t>Title of </a:t>
            </a:r>
            <a:br>
              <a:rPr lang="en-CA" dirty="0"/>
            </a:br>
            <a:r>
              <a:rPr lang="en-CA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218ED-EAF3-4B2E-B594-07CC7613C3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12" y="4789255"/>
            <a:ext cx="7321061" cy="407584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063" indent="0" algn="r">
              <a:buNone/>
              <a:defRPr sz="1200">
                <a:solidFill>
                  <a:schemeClr val="tx1"/>
                </a:solidFill>
              </a:defRPr>
            </a:lvl2pPr>
            <a:lvl3pPr marL="914126" indent="0" algn="r">
              <a:buNone/>
              <a:defRPr sz="1200">
                <a:solidFill>
                  <a:schemeClr val="tx1"/>
                </a:solidFill>
              </a:defRPr>
            </a:lvl3pPr>
            <a:lvl4pPr marL="1371189" indent="0" algn="r">
              <a:buNone/>
              <a:defRPr sz="1200">
                <a:solidFill>
                  <a:schemeClr val="tx1"/>
                </a:solidFill>
              </a:defRPr>
            </a:lvl4pPr>
            <a:lvl5pPr marL="1828251" indent="0" algn="r">
              <a:buNone/>
              <a:defRPr sz="1200">
                <a:solidFill>
                  <a:schemeClr val="tx1"/>
                </a:solidFill>
              </a:defRPr>
            </a:lvl5pPr>
            <a:lvl6pPr marL="2285314" indent="0" algn="r">
              <a:buNone/>
              <a:defRPr sz="1200">
                <a:solidFill>
                  <a:schemeClr val="tx1"/>
                </a:solidFill>
              </a:defRPr>
            </a:lvl6pPr>
            <a:lvl7pPr marL="2742377" indent="0" algn="r">
              <a:buNone/>
              <a:defRPr sz="1200">
                <a:solidFill>
                  <a:schemeClr val="tx1"/>
                </a:solidFill>
              </a:defRPr>
            </a:lvl7pPr>
            <a:lvl8pPr marL="3199440" indent="0" algn="r">
              <a:buNone/>
              <a:defRPr sz="1200">
                <a:solidFill>
                  <a:schemeClr val="tx1"/>
                </a:solidFill>
              </a:defRPr>
            </a:lvl8pPr>
            <a:lvl9pPr marL="3656503" indent="0" algn="r">
              <a:buNone/>
              <a:defRPr sz="12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Presenter Full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E835-F42F-4EB7-9CF0-61AE2C50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455613" y="5459994"/>
            <a:ext cx="7321060" cy="267194"/>
          </a:xfrm>
        </p:spPr>
        <p:txBody>
          <a:bodyPr anchor="t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D3FA57E-F3C9-4422-B7DF-F56B8E1A49EB}" type="datetime4">
              <a:rPr lang="en-CA" smtClean="0"/>
              <a:t>August 31, 2022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A3F65-764D-4A7E-A10B-5BE3448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13" y="7010400"/>
            <a:ext cx="11280656" cy="4571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67EB5-B07A-46BB-AD80-255361B7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1740895" y="7010398"/>
            <a:ext cx="447930" cy="45720"/>
          </a:xfrm>
        </p:spPr>
        <p:txBody>
          <a:bodyPr/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63CCAC63-48FA-4D87-8511-FFBEA58AD00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912" y="2279077"/>
            <a:ext cx="10191045" cy="1774281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dirty="0"/>
              <a:t>Chapter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1510D-34D1-4B3A-9459-3FC94A26D1AA}" type="datetime4">
              <a:rPr lang="en-CA" smtClean="0"/>
              <a:t>August 31,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4E1EAD-7DAD-4086-89F5-7448A8300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912" y="2279077"/>
            <a:ext cx="10191045" cy="1774281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dirty="0"/>
              <a:t>Chapter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1510D-34D1-4B3A-9459-3FC94A26D1AA}" type="datetime4">
              <a:rPr lang="en-CA" smtClean="0"/>
              <a:t>August 31,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5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1619-AA93-4060-BD60-C576B19528E8}" type="datetime4">
              <a:rPr lang="en-CA" smtClean="0"/>
              <a:t>August 31, 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4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4599-B0CF-427C-90FA-8448CA06BC9E}" type="datetime4">
              <a:rPr lang="en-CA" smtClean="0"/>
              <a:t>August 31, 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CA64D4B-F13B-4926-B9D7-FE08922425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471" y="6160979"/>
            <a:ext cx="837793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434588"/>
            <a:ext cx="5551994" cy="4592007"/>
          </a:xfrm>
        </p:spPr>
        <p:txBody>
          <a:bodyPr>
            <a:no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8902" y="1434191"/>
            <a:ext cx="5551994" cy="4596370"/>
          </a:xfrm>
        </p:spPr>
        <p:txBody>
          <a:bodyPr>
            <a:noAutofit/>
          </a:bodyPr>
          <a:lstStyle>
            <a:lvl1pPr>
              <a:defRPr sz="2000" baseline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E892-DA9C-470A-9EFD-1F1333ED0846}" type="datetime4">
              <a:rPr lang="en-CA" smtClean="0"/>
              <a:t>August 31, 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9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>
            <a:lvl1pPr>
              <a:defRPr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342" y="1435608"/>
            <a:ext cx="5550410" cy="63976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2" y="2126105"/>
            <a:ext cx="5550410" cy="3917743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1342" y="1435608"/>
            <a:ext cx="5550410" cy="63976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1342" y="2126105"/>
            <a:ext cx="5550410" cy="3917743"/>
          </a:xfrm>
        </p:spPr>
        <p:txBody>
          <a:bodyPr>
            <a:noAutofit/>
          </a:bodyPr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B11-CC29-45DE-86FE-3B5E9B18E485}" type="datetime4">
              <a:rPr lang="en-CA" smtClean="0"/>
              <a:t>August 31, 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41A91C-8450-4F8B-8FBF-3E634ED3081E}"/>
              </a:ext>
            </a:extLst>
          </p:cNvPr>
          <p:cNvSpPr/>
          <p:nvPr userDrawn="1"/>
        </p:nvSpPr>
        <p:spPr bwMode="hidden">
          <a:xfrm>
            <a:off x="0" y="0"/>
            <a:ext cx="3120272" cy="685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46751"/>
            <a:ext cx="2425329" cy="34014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of slide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FF132DD1-ED70-4BDF-9A73-CA79C3A1B7D9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484C2BD-24ED-45A0-81D7-5E2A0324D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9179" y="6162420"/>
            <a:ext cx="757522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1CA5A9-9AE1-49EC-802C-B17BF50D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with sou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41A91C-8450-4F8B-8FBF-3E634ED3081E}"/>
              </a:ext>
            </a:extLst>
          </p:cNvPr>
          <p:cNvSpPr/>
          <p:nvPr userDrawn="1"/>
        </p:nvSpPr>
        <p:spPr bwMode="hidden">
          <a:xfrm>
            <a:off x="0" y="0"/>
            <a:ext cx="3120272" cy="6857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46751"/>
            <a:ext cx="2425329" cy="34014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of slide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2225BEF7-362C-47A2-99CE-F92BC52601A4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484C2BD-24ED-45A0-81D7-5E2A0324D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9180" y="6162420"/>
            <a:ext cx="7575223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830D4C-11FB-4661-86A4-681AA0BB3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41A91C-8450-4F8B-8FBF-3E634ED3081E}"/>
              </a:ext>
            </a:extLst>
          </p:cNvPr>
          <p:cNvSpPr/>
          <p:nvPr userDrawn="1"/>
        </p:nvSpPr>
        <p:spPr bwMode="hidden">
          <a:xfrm>
            <a:off x="0" y="0"/>
            <a:ext cx="3120272" cy="6857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F97CD5-66AE-4EDA-8D23-A23D9D49A5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9180" y="475488"/>
            <a:ext cx="8165784" cy="7921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338328" indent="0">
              <a:buNone/>
              <a:defRPr/>
            </a:lvl2pPr>
            <a:lvl3pPr marL="685800" indent="0">
              <a:buNone/>
              <a:defRPr/>
            </a:lvl3pPr>
            <a:lvl4pPr marL="1014984" indent="0">
              <a:buNone/>
              <a:defRPr/>
            </a:lvl4pPr>
            <a:lvl5pPr marL="1380744" indent="0"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46751"/>
            <a:ext cx="2425329" cy="34014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of slide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FF132DD1-ED70-4BDF-9A73-CA79C3A1B7D9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484C2BD-24ED-45A0-81D7-5E2A0324D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9179" y="6162420"/>
            <a:ext cx="757522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8F0D64-3A18-458E-9DB0-82116D7EB0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9179" y="1434190"/>
            <a:ext cx="8163303" cy="4584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add main </a:t>
            </a:r>
            <a:r>
              <a:rPr lang="en-US" dirty="0"/>
              <a:t>bullet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C13737-785B-4C4C-A36A-61D341412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41A91C-8450-4F8B-8FBF-3E634ED3081E}"/>
              </a:ext>
            </a:extLst>
          </p:cNvPr>
          <p:cNvSpPr/>
          <p:nvPr userDrawn="1"/>
        </p:nvSpPr>
        <p:spPr bwMode="hidden">
          <a:xfrm>
            <a:off x="0" y="0"/>
            <a:ext cx="3120272" cy="6857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F97CD5-66AE-4EDA-8D23-A23D9D49A5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9180" y="475488"/>
            <a:ext cx="2464549" cy="7921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338328" indent="0">
              <a:buNone/>
              <a:defRPr/>
            </a:lvl2pPr>
            <a:lvl3pPr marL="685800" indent="0">
              <a:buNone/>
              <a:defRPr/>
            </a:lvl3pPr>
            <a:lvl4pPr marL="1014984" indent="0">
              <a:buNone/>
              <a:defRPr/>
            </a:lvl4pPr>
            <a:lvl5pPr marL="1380744" indent="0">
              <a:buNone/>
              <a:defRPr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46751"/>
            <a:ext cx="2425329" cy="34014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of slide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2225BEF7-362C-47A2-99CE-F92BC52601A4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51932F0-EBB7-48D2-9591-40F3F9E757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3315" y="475488"/>
            <a:ext cx="5207070" cy="792162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j-lt"/>
              </a:defRPr>
            </a:lvl1pPr>
            <a:lvl2pPr marL="338328" indent="0">
              <a:buNone/>
              <a:defRPr/>
            </a:lvl2pPr>
            <a:lvl3pPr marL="685800" indent="0">
              <a:buNone/>
              <a:defRPr/>
            </a:lvl3pPr>
            <a:lvl4pPr marL="1014984" indent="0">
              <a:buNone/>
              <a:defRPr/>
            </a:lvl4pPr>
            <a:lvl5pPr marL="1380744" indent="0">
              <a:buNone/>
              <a:defRPr/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484C2BD-24ED-45A0-81D7-5E2A0324D7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9180" y="6162420"/>
            <a:ext cx="7575223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56917-5A0D-4B01-9F9A-CC25458866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9180" y="1435608"/>
            <a:ext cx="2463800" cy="4503231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spcBef>
                <a:spcPts val="600"/>
              </a:spcBef>
              <a:defRPr sz="1400"/>
            </a:lvl6pPr>
            <a:lvl7pPr>
              <a:spcBef>
                <a:spcPts val="600"/>
              </a:spcBef>
              <a:defRPr sz="1400"/>
            </a:lvl7pPr>
            <a:lvl8pPr>
              <a:spcBef>
                <a:spcPts val="600"/>
              </a:spcBef>
              <a:defRPr sz="1400"/>
            </a:lvl8pPr>
            <a:lvl9pPr>
              <a:spcBef>
                <a:spcPts val="600"/>
              </a:spcBef>
              <a:defRPr sz="1400"/>
            </a:lvl9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CA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0063603-5807-4630-8EB7-C1EBC7302DA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533316" y="1435608"/>
            <a:ext cx="5207580" cy="4503231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spcBef>
                <a:spcPts val="600"/>
              </a:spcBef>
              <a:defRPr sz="1400"/>
            </a:lvl6pPr>
            <a:lvl7pPr>
              <a:spcBef>
                <a:spcPts val="600"/>
              </a:spcBef>
              <a:defRPr sz="1400"/>
            </a:lvl7pPr>
            <a:lvl8pPr>
              <a:spcBef>
                <a:spcPts val="600"/>
              </a:spcBef>
              <a:defRPr sz="1400"/>
            </a:lvl8pPr>
            <a:lvl9pPr>
              <a:spcBef>
                <a:spcPts val="600"/>
              </a:spcBef>
              <a:defRPr sz="1400"/>
            </a:lvl9pPr>
          </a:lstStyle>
          <a:p>
            <a:pPr lvl="0"/>
            <a:r>
              <a:rPr lang="en-US" dirty="0"/>
              <a:t>Add body copy or click icon for other content options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CA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AEF40B4-BEF0-46B5-A816-A7E927952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>
            <a:lvl1pPr>
              <a:defRPr baseline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3" y="1434190"/>
            <a:ext cx="11274552" cy="458484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dirty="0"/>
              <a:t>Click to add main </a:t>
            </a:r>
            <a:r>
              <a:rPr lang="en-US" dirty="0"/>
              <a:t>bullet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  <a:endParaRPr lang="en-CA" dirty="0"/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00AC8BC0-4B7F-45B2-9F9D-C2C3E01E876C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6896-6C98-4CA5-8352-966F1C5B8B94}" type="datetime4">
              <a:rPr lang="en-CA" smtClean="0"/>
              <a:t>August 31, 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76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C3B442-1249-4FC3-83EE-3BA61C9623C1}" type="datetime4">
              <a:rPr lang="en-CA" smtClean="0"/>
              <a:t>August 31,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DC7CBA-3189-42D1-AB98-138A09681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774807" y="2153412"/>
            <a:ext cx="8639210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7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ting star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911C52-8BD4-4F0D-866B-C996C90A70C0}"/>
              </a:ext>
            </a:extLst>
          </p:cNvPr>
          <p:cNvSpPr/>
          <p:nvPr userDrawn="1"/>
        </p:nvSpPr>
        <p:spPr>
          <a:xfrm>
            <a:off x="373167" y="1482272"/>
            <a:ext cx="113677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Manulife JH Sans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few recommendations: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slides are included to help you get started. You can edit these sample slides or insert new slides, however it is recommended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maintain a consistent title and finishing slide.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the integrity of the key template features: Ensure consistency in locations and space around the logo, leverage the embedded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palette and fonts, and use the icons and images that have been provided for you.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ulife JH Serif Italic" panose="020205030404010601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sending to an external party or for viewing on a mobile device, create a pdf of your final PowerPoint file to maintain the integrity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your document.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nulife JH Sans Demibold" panose="000007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any questions or concerns, please email us at brand@manulife.com.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92F06-F4FB-4621-9169-B57FD0A41EED}"/>
              </a:ext>
            </a:extLst>
          </p:cNvPr>
          <p:cNvSpPr/>
          <p:nvPr userDrawn="1"/>
        </p:nvSpPr>
        <p:spPr>
          <a:xfrm>
            <a:off x="381712" y="950978"/>
            <a:ext cx="11340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Getting Started – Official Manulife Template</a:t>
            </a:r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1A4BEF5-9A05-4D20-83E5-233E87403DC0}" type="datetime4">
              <a:rPr lang="en-CA" smtClean="0"/>
              <a:t>August 31, 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3B09A-151F-464A-973F-FF30F816F5E8}"/>
              </a:ext>
            </a:extLst>
          </p:cNvPr>
          <p:cNvSpPr/>
          <p:nvPr userDrawn="1"/>
        </p:nvSpPr>
        <p:spPr>
          <a:xfrm>
            <a:off x="455613" y="362061"/>
            <a:ext cx="2636940" cy="2462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000" dirty="0">
                <a:latin typeface="+mn-lt"/>
              </a:rPr>
              <a:t>For use with Microsoft Office PowerPoint 365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B751C7-9739-4FF3-ADBA-3B3FC91FCE99}"/>
              </a:ext>
            </a:extLst>
          </p:cNvPr>
          <p:cNvGrpSpPr/>
          <p:nvPr userDrawn="1"/>
        </p:nvGrpSpPr>
        <p:grpSpPr>
          <a:xfrm>
            <a:off x="8398975" y="3812591"/>
            <a:ext cx="2953238" cy="1842693"/>
            <a:chOff x="8398975" y="3812591"/>
            <a:chExt cx="2953238" cy="184269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B24F04-EB7D-4A08-A34A-C7EDCDE2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6310" y="3812591"/>
              <a:ext cx="1485903" cy="849088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0FB045-195B-4EAC-915E-0E49CA5B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7199" y="4143792"/>
              <a:ext cx="1485903" cy="849088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2BDB90-8418-4510-B43A-5A01A0459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88087" y="4474993"/>
              <a:ext cx="1485903" cy="849088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4B09FB-5B09-4684-A4A4-364BA3F14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398975" y="4806196"/>
              <a:ext cx="1485903" cy="849088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084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ting start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911C52-8BD4-4F0D-866B-C996C90A70C0}"/>
              </a:ext>
            </a:extLst>
          </p:cNvPr>
          <p:cNvSpPr/>
          <p:nvPr userDrawn="1"/>
        </p:nvSpPr>
        <p:spPr>
          <a:xfrm>
            <a:off x="373167" y="1492070"/>
            <a:ext cx="53696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To insert a new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bottom of the New Slide </a:t>
            </a:r>
            <a:b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button on the Home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a layout from the gallery.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content using </a:t>
            </a:r>
            <a:r>
              <a:rPr lang="en-US" sz="1400" dirty="0"/>
              <a:t>the default </a:t>
            </a:r>
            <a:br>
              <a:rPr lang="en-US" sz="1400" dirty="0"/>
            </a:br>
            <a:r>
              <a:rPr lang="en-US" sz="1400" dirty="0"/>
              <a:t>boxes provided.</a:t>
            </a:r>
          </a:p>
          <a:p>
            <a:pPr>
              <a:spcBef>
                <a:spcPts val="1200"/>
              </a:spcBef>
            </a:pPr>
            <a:endParaRPr lang="en-US" sz="1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To change the layout of an existing slide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lang="en-US" sz="1400" dirty="0"/>
              <a:t>Go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slide you want to change.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Layout on the Home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a new layout from the gallery.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content </a:t>
            </a:r>
            <a:r>
              <a:rPr lang="en-US" sz="1400" dirty="0"/>
              <a:t>using the default boxes provided.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92F06-F4FB-4621-9169-B57FD0A41EED}"/>
              </a:ext>
            </a:extLst>
          </p:cNvPr>
          <p:cNvSpPr/>
          <p:nvPr userDrawn="1"/>
        </p:nvSpPr>
        <p:spPr>
          <a:xfrm>
            <a:off x="381712" y="950978"/>
            <a:ext cx="524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To Insert or Change a Slide</a:t>
            </a:r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7C0D-E009-46A8-9602-4C9F4E3543F3}" type="datetime4">
              <a:rPr lang="en-CA" smtClean="0"/>
              <a:t>August 31, 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E1E742-A967-4A3E-9F77-DA40A8E46B45}"/>
              </a:ext>
            </a:extLst>
          </p:cNvPr>
          <p:cNvCxnSpPr>
            <a:cxnSpLocks/>
          </p:cNvCxnSpPr>
          <p:nvPr userDrawn="1"/>
        </p:nvCxnSpPr>
        <p:spPr>
          <a:xfrm>
            <a:off x="6094412" y="1032065"/>
            <a:ext cx="0" cy="462896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414DEA0-13FF-4DE4-9D76-9E6417F4FE5D}"/>
              </a:ext>
            </a:extLst>
          </p:cNvPr>
          <p:cNvSpPr txBox="1">
            <a:spLocks/>
          </p:cNvSpPr>
          <p:nvPr userDrawn="1"/>
        </p:nvSpPr>
        <p:spPr>
          <a:xfrm>
            <a:off x="6565693" y="1530944"/>
            <a:ext cx="2698704" cy="4130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44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9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1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0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A proprietary font, directly uploaded to all computers. 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This is the only font allowed. </a:t>
            </a:r>
            <a:br>
              <a:rPr lang="en-US" sz="1400" dirty="0"/>
            </a:br>
            <a:r>
              <a:rPr lang="en-US" sz="1400" dirty="0"/>
              <a:t>Do not use any other fonts located in the font menu, </a:t>
            </a:r>
            <a:br>
              <a:rPr lang="en-US" sz="1400" dirty="0"/>
            </a:br>
            <a:r>
              <a:rPr lang="en-US" sz="1400" dirty="0"/>
              <a:t>such as Arial, Calibri, Times New Roman, etc.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The font is embedded into this </a:t>
            </a:r>
            <a:br>
              <a:rPr lang="en-US" sz="1400" dirty="0"/>
            </a:br>
            <a:r>
              <a:rPr lang="en-US" sz="1400" dirty="0"/>
              <a:t>PowerPoint template.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If an external company is using the template, it will default to the Manulife JH font. Ensure the font is never substituted.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AEA8B13C-3D00-4B76-989C-A1F6F0840923}"/>
              </a:ext>
            </a:extLst>
          </p:cNvPr>
          <p:cNvSpPr txBox="1">
            <a:spLocks/>
          </p:cNvSpPr>
          <p:nvPr userDrawn="1"/>
        </p:nvSpPr>
        <p:spPr>
          <a:xfrm>
            <a:off x="6546903" y="1032065"/>
            <a:ext cx="5186700" cy="4931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Manulife JH Font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A5A91D-E85D-4CBF-9A84-9C7AC20173D8}"/>
              </a:ext>
            </a:extLst>
          </p:cNvPr>
          <p:cNvGrpSpPr/>
          <p:nvPr userDrawn="1"/>
        </p:nvGrpSpPr>
        <p:grpSpPr>
          <a:xfrm>
            <a:off x="9616040" y="1580374"/>
            <a:ext cx="2104066" cy="4073831"/>
            <a:chOff x="3804036" y="2092613"/>
            <a:chExt cx="1791204" cy="346807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213AECE-8313-4732-803E-403E689E2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036" y="2092613"/>
              <a:ext cx="1791204" cy="3468077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A45162-F41D-46D3-9B91-4FC785C42FAA}"/>
                </a:ext>
              </a:extLst>
            </p:cNvPr>
            <p:cNvSpPr/>
            <p:nvPr/>
          </p:nvSpPr>
          <p:spPr>
            <a:xfrm>
              <a:off x="3837526" y="4779154"/>
              <a:ext cx="1628489" cy="644376"/>
            </a:xfrm>
            <a:prstGeom prst="rect">
              <a:avLst/>
            </a:prstGeom>
            <a:noFill/>
            <a:ln w="28575" cap="flat">
              <a:solidFill>
                <a:schemeClr val="accent3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412667" hangingPunct="0"/>
              <a:endParaRPr lang="en-US" sz="1600">
                <a:solidFill>
                  <a:srgbClr val="FFFFFF"/>
                </a:solidFill>
                <a:sym typeface="Manulife JH San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C49E271-EDA8-49F9-9CE5-0E252EFC1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9778" y="1580690"/>
            <a:ext cx="2053356" cy="1185665"/>
          </a:xfrm>
          <a:prstGeom prst="rect">
            <a:avLst/>
          </a:prstGeom>
          <a:ln w="317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A70B00-55D3-4611-9111-2187342D8D61}"/>
              </a:ext>
            </a:extLst>
          </p:cNvPr>
          <p:cNvSpPr/>
          <p:nvPr userDrawn="1"/>
        </p:nvSpPr>
        <p:spPr>
          <a:xfrm>
            <a:off x="455613" y="362061"/>
            <a:ext cx="2636940" cy="2462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000" dirty="0">
                <a:latin typeface="+mn-lt"/>
              </a:rPr>
              <a:t>For use with Microsoft Office PowerPoint 365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7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ting start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414DEA0-13FF-4DE4-9D76-9E6417F4FE5D}"/>
              </a:ext>
            </a:extLst>
          </p:cNvPr>
          <p:cNvSpPr txBox="1">
            <a:spLocks/>
          </p:cNvSpPr>
          <p:nvPr userDrawn="1"/>
        </p:nvSpPr>
        <p:spPr>
          <a:xfrm>
            <a:off x="2841643" y="1539028"/>
            <a:ext cx="2800670" cy="2175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44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9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1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0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Primary </a:t>
            </a:r>
            <a:r>
              <a:rPr lang="en-US" sz="1400" dirty="0" err="1"/>
              <a:t>colours</a:t>
            </a:r>
            <a:r>
              <a:rPr lang="en-US" sz="1400" dirty="0"/>
              <a:t> Green and Blue may be used interchangeably across the organization.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Text colour: use black or white reverse text.</a:t>
            </a:r>
          </a:p>
          <a:p>
            <a:pPr>
              <a:spcBef>
                <a:spcPts val="1200"/>
              </a:spcBef>
              <a:buSzPct val="100000"/>
            </a:pPr>
            <a:r>
              <a:rPr lang="en-US" sz="1400" dirty="0"/>
              <a:t>Charts and graphics only: use any of the primary or secondary </a:t>
            </a:r>
            <a:r>
              <a:rPr lang="en-US" sz="1400" dirty="0" err="1"/>
              <a:t>colours</a:t>
            </a:r>
            <a:r>
              <a:rPr lang="en-US" sz="1400" dirty="0"/>
              <a:t> provided.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E1E742-A967-4A3E-9F77-DA40A8E46B45}"/>
              </a:ext>
            </a:extLst>
          </p:cNvPr>
          <p:cNvCxnSpPr>
            <a:cxnSpLocks/>
          </p:cNvCxnSpPr>
          <p:nvPr userDrawn="1"/>
        </p:nvCxnSpPr>
        <p:spPr>
          <a:xfrm>
            <a:off x="6094412" y="1032065"/>
            <a:ext cx="0" cy="438597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9D3C-3137-4F15-BA72-B988755605E7}" type="datetime4">
              <a:rPr lang="en-CA" smtClean="0"/>
              <a:t>August 31, 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0C1F430-FF2A-4D43-A079-6138771B60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6600915"/>
              </p:ext>
            </p:extLst>
          </p:nvPr>
        </p:nvGraphicFramePr>
        <p:xfrm>
          <a:off x="455613" y="1466461"/>
          <a:ext cx="5175575" cy="369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115">
                  <a:extLst>
                    <a:ext uri="{9D8B030D-6E8A-4147-A177-3AD203B41FA5}">
                      <a16:colId xmlns:a16="http://schemas.microsoft.com/office/drawing/2014/main" val="179752373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17372045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102900734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71332831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205100299"/>
                    </a:ext>
                  </a:extLst>
                </a:gridCol>
              </a:tblGrid>
              <a:tr h="239964">
                <a:tc gridSpan="5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100" b="1" dirty="0"/>
                        <a:t>Primary </a:t>
                      </a:r>
                      <a:r>
                        <a:rPr lang="en-US" sz="1100" b="1" dirty="0" err="1"/>
                        <a:t>colours</a:t>
                      </a:r>
                      <a:r>
                        <a:rPr lang="en-US" sz="1100" b="1" dirty="0"/>
                        <a:t> – RGB values</a:t>
                      </a:r>
                      <a:endParaRPr lang="en-CA" sz="1100" b="1" dirty="0"/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49648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Green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0  167  88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Blue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0  0  193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217441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Dark 2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4  97  56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Dark 2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0  0  130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8347594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Light 3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172  229  196</a:t>
                      </a:r>
                      <a:endParaRPr lang="en-CA" sz="100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5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Light 4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193  216  247</a:t>
                      </a:r>
                      <a:endParaRPr lang="en-CA" sz="100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CA" sz="1000" dirty="0"/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122771"/>
                  </a:ext>
                </a:extLst>
              </a:tr>
              <a:tr h="60277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Secondary </a:t>
                      </a:r>
                      <a:r>
                        <a:rPr kumimoji="0" lang="en-U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colours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RGB values</a:t>
                      </a:r>
                      <a:endParaRPr kumimoji="0" lang="en-C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564763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Coral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255  119  105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Violet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54  21  88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Gold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244  150  0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Turquoise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6  199  186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C7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Dark Navy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40  43  62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42461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Dark 3 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193  74  54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4A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Light 1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83  53  115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5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Dark 2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206  118  18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76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Dark 1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5  178  167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Light 4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142  144  162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9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12420"/>
                  </a:ext>
                </a:extLst>
              </a:tr>
              <a:tr h="43193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Light 3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246  204  199</a:t>
                      </a:r>
                      <a:endParaRPr lang="en-CA" sz="100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C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Light 3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190  180  211</a:t>
                      </a:r>
                      <a:endParaRPr lang="en-CA" sz="100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4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</a:rPr>
                        <a:t>Light 3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</a:rPr>
                        <a:t>248  211  138</a:t>
                      </a:r>
                      <a:endParaRPr lang="en-CA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Light 3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157  243  237</a:t>
                      </a:r>
                      <a:endParaRPr lang="en-CA" sz="1000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F3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</a:rPr>
                        <a:t>Light Grey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</a:rPr>
                        <a:t>237  237  237</a:t>
                      </a:r>
                      <a:endParaRPr lang="en-CA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86321"/>
                  </a:ext>
                </a:extLst>
              </a:tr>
            </a:tbl>
          </a:graphicData>
        </a:graphic>
      </p:graphicFrame>
      <p:sp>
        <p:nvSpPr>
          <p:cNvPr id="27" name="Title 5">
            <a:extLst>
              <a:ext uri="{FF2B5EF4-FFF2-40B4-BE49-F238E27FC236}">
                <a16:creationId xmlns:a16="http://schemas.microsoft.com/office/drawing/2014/main" id="{AEA8B13C-3D00-4B76-989C-A1F6F0840923}"/>
              </a:ext>
            </a:extLst>
          </p:cNvPr>
          <p:cNvSpPr txBox="1">
            <a:spLocks/>
          </p:cNvSpPr>
          <p:nvPr userDrawn="1"/>
        </p:nvSpPr>
        <p:spPr>
          <a:xfrm>
            <a:off x="455613" y="1032065"/>
            <a:ext cx="5186700" cy="4931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Colours</a:t>
            </a:r>
            <a:r>
              <a:rPr lang="en-US" b="1" dirty="0"/>
              <a:t> &amp; Images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F1EF2E9-1005-4071-B482-10D7F95E3EF3}"/>
              </a:ext>
            </a:extLst>
          </p:cNvPr>
          <p:cNvSpPr txBox="1">
            <a:spLocks/>
          </p:cNvSpPr>
          <p:nvPr userDrawn="1"/>
        </p:nvSpPr>
        <p:spPr>
          <a:xfrm>
            <a:off x="6565692" y="1530944"/>
            <a:ext cx="5167511" cy="4130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3774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44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0000"/>
              <a:buFont typeface="Manulife JH Sans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9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1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0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None/>
              <a:tabLst/>
              <a:defRPr/>
            </a:pPr>
            <a:r>
              <a:rPr lang="en-US" sz="1400" b="1" dirty="0"/>
              <a:t>Embedded </a:t>
            </a:r>
            <a:r>
              <a:rPr lang="en-US" sz="1400" b="1" dirty="0" err="1"/>
              <a:t>Colour</a:t>
            </a:r>
            <a:r>
              <a:rPr lang="en-US" sz="1400" b="1" dirty="0"/>
              <a:t> Palette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Branded </a:t>
            </a:r>
            <a:r>
              <a:rPr kumimoji="0" lang="en-US" sz="1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colours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embedded</a:t>
            </a:r>
            <a:b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template for your immediate use.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endParaRPr kumimoji="0" lang="en-US" sz="5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/>
              <a:t>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Manulife JH Sans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add your own copyright free photos</a:t>
            </a:r>
            <a:b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customize your content slides.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CE9538-62AC-466B-9B79-0BD8ED5ABE3C}"/>
              </a:ext>
            </a:extLst>
          </p:cNvPr>
          <p:cNvGrpSpPr/>
          <p:nvPr userDrawn="1"/>
        </p:nvGrpSpPr>
        <p:grpSpPr>
          <a:xfrm>
            <a:off x="6808033" y="2520055"/>
            <a:ext cx="1626433" cy="1817208"/>
            <a:chOff x="6808033" y="2485869"/>
            <a:chExt cx="1626433" cy="18172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B967C5-76A1-4C6C-AC66-CAE652DC4F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796" t="1136" r="1057"/>
            <a:stretch/>
          </p:blipFill>
          <p:spPr>
            <a:xfrm>
              <a:off x="6808033" y="2485869"/>
              <a:ext cx="1626433" cy="1817208"/>
            </a:xfrm>
            <a:prstGeom prst="rect">
              <a:avLst/>
            </a:prstGeom>
            <a:ln w="3175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AA5D3A-0890-4BAF-8CEB-D2DF3EFC8E52}"/>
                </a:ext>
              </a:extLst>
            </p:cNvPr>
            <p:cNvSpPr/>
            <p:nvPr userDrawn="1"/>
          </p:nvSpPr>
          <p:spPr>
            <a:xfrm>
              <a:off x="6808033" y="2485869"/>
              <a:ext cx="1626433" cy="394064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l"/>
              <a:endParaRPr lang="en-CA" dirty="0" err="1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00EDA53-6292-42F1-AD5F-B3B0A72C4B6B}"/>
              </a:ext>
            </a:extLst>
          </p:cNvPr>
          <p:cNvSpPr/>
          <p:nvPr userDrawn="1"/>
        </p:nvSpPr>
        <p:spPr>
          <a:xfrm>
            <a:off x="455613" y="362061"/>
            <a:ext cx="2636940" cy="2462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1000" dirty="0">
                <a:latin typeface="+mn-lt"/>
              </a:rPr>
              <a:t>For use with Microsoft Office PowerPoint 365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9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12A9B6-DDEC-4536-ABF5-6536B079F1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7013" y="228601"/>
            <a:ext cx="11734800" cy="320675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tabLst/>
              <a:defRPr/>
            </a:lvl1pPr>
          </a:lstStyle>
          <a:p>
            <a:pPr marL="237673" marR="0" lvl="0" indent="-237673" algn="l" defTabSz="914126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icon to add your own copyright-free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92" y="3671585"/>
            <a:ext cx="11292840" cy="792167"/>
          </a:xfrm>
        </p:spPr>
        <p:txBody>
          <a:bodyPr/>
          <a:lstStyle>
            <a:lvl1pPr algn="ctr">
              <a:defRPr sz="3199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Slide</a:t>
            </a:r>
            <a:r>
              <a:rPr lang="en-US" dirty="0"/>
              <a:t> </a:t>
            </a:r>
            <a:r>
              <a:rPr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4699985"/>
            <a:ext cx="11272811" cy="127335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99"/>
            </a:lvl1pPr>
            <a:lvl2pPr marL="338227" indent="0">
              <a:buNone/>
              <a:defRPr/>
            </a:lvl2pPr>
          </a:lstStyle>
          <a:p>
            <a:pPr lvl="0"/>
            <a:r>
              <a:rPr dirty="0"/>
              <a:t>Click to</a:t>
            </a:r>
            <a:r>
              <a:rPr lang="en-US" dirty="0"/>
              <a:t> </a:t>
            </a:r>
            <a:r>
              <a:rPr dirty="0"/>
              <a:t>add</a:t>
            </a:r>
            <a:r>
              <a:rPr lang="en-US" dirty="0"/>
              <a:t> content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057" y="437812"/>
            <a:ext cx="6527685" cy="79216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Slide title</a:t>
            </a:r>
            <a:endParaRPr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5613" y="1540866"/>
            <a:ext cx="6520128" cy="3745026"/>
          </a:xfrm>
        </p:spPr>
        <p:txBody>
          <a:bodyPr anchor="ctr"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7306999" y="228601"/>
            <a:ext cx="4654814" cy="5889625"/>
          </a:xfrm>
        </p:spPr>
        <p:txBody>
          <a:bodyPr tIns="0"/>
          <a:lstStyle>
            <a:lvl1pPr marL="228531" indent="-228531" algn="l">
              <a:spcBef>
                <a:spcPts val="0"/>
              </a:spcBef>
              <a:buFont typeface="Wingdings" panose="05000000000000000000" pitchFamily="2" charset="2"/>
              <a:buChar char="§"/>
              <a:defRPr baseline="0"/>
            </a:lvl1pPr>
          </a:lstStyle>
          <a:p>
            <a:r>
              <a:rPr dirty="0"/>
              <a:t>Click icon to add your own copyright-free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5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43BD340C-2F0B-4A56-ABE0-6EE6C58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228602"/>
            <a:ext cx="11734800" cy="588962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130969" y="7010400"/>
            <a:ext cx="121542" cy="91440"/>
          </a:xfrm>
          <a:noFill/>
        </p:spPr>
        <p:txBody>
          <a:bodyPr/>
          <a:lstStyle>
            <a:lvl1pPr>
              <a:defRPr sz="100"/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E847D-195F-4F82-A4DF-10984956A530}"/>
              </a:ext>
            </a:extLst>
          </p:cNvPr>
          <p:cNvSpPr/>
          <p:nvPr userDrawn="1"/>
        </p:nvSpPr>
        <p:spPr>
          <a:xfrm>
            <a:off x="231518" y="918689"/>
            <a:ext cx="3596535" cy="1371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69" y="1042265"/>
            <a:ext cx="3244875" cy="1124453"/>
          </a:xfrm>
        </p:spPr>
        <p:txBody>
          <a:bodyPr anchor="ctr">
            <a:noAutofit/>
          </a:bodyPr>
          <a:lstStyle>
            <a:lvl1pPr>
              <a:defRPr sz="31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F5876-BCC9-4DFF-AFDE-A93E7AE2D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39" y="6227484"/>
            <a:ext cx="2303459" cy="4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0">
            <a:extLst>
              <a:ext uri="{FF2B5EF4-FFF2-40B4-BE49-F238E27FC236}">
                <a16:creationId xmlns:a16="http://schemas.microsoft.com/office/drawing/2014/main" id="{96956346-98C7-4970-9B93-19380F127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r="4216" b="23819"/>
          <a:stretch/>
        </p:blipFill>
        <p:spPr>
          <a:xfrm>
            <a:off x="227013" y="228602"/>
            <a:ext cx="11734800" cy="58896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33B440-A4E0-4683-AA38-17221285158D}"/>
              </a:ext>
            </a:extLst>
          </p:cNvPr>
          <p:cNvSpPr/>
          <p:nvPr userDrawn="1"/>
        </p:nvSpPr>
        <p:spPr>
          <a:xfrm>
            <a:off x="227014" y="234952"/>
            <a:ext cx="4836693" cy="5883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99D78-AEB7-41A6-8DA5-EA1C62BE88DD}"/>
              </a:ext>
            </a:extLst>
          </p:cNvPr>
          <p:cNvSpPr/>
          <p:nvPr userDrawn="1"/>
        </p:nvSpPr>
        <p:spPr>
          <a:xfrm>
            <a:off x="227014" y="704850"/>
            <a:ext cx="4836693" cy="685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7013" y="6470527"/>
            <a:ext cx="228600" cy="228600"/>
          </a:xfrm>
          <a:noFill/>
        </p:spPr>
        <p:txBody>
          <a:bodyPr/>
          <a:lstStyle>
            <a:lvl1pPr>
              <a:defRPr sz="800"/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8787" y="1667541"/>
            <a:ext cx="4367738" cy="418650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836486"/>
            <a:ext cx="4367738" cy="422531"/>
          </a:xfrm>
        </p:spPr>
        <p:txBody>
          <a:bodyPr anchor="ctr">
            <a:noAutofit/>
          </a:bodyPr>
          <a:lstStyle>
            <a:lvl1pPr>
              <a:defRPr sz="2399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Click to add Agenda slide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936CB1-28F5-459F-9DF3-B81D84FF4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39" y="6227484"/>
            <a:ext cx="2303459" cy="4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window, woman&#10;&#10;Description generated with very high confidence">
            <a:extLst>
              <a:ext uri="{FF2B5EF4-FFF2-40B4-BE49-F238E27FC236}">
                <a16:creationId xmlns:a16="http://schemas.microsoft.com/office/drawing/2014/main" id="{45EE5707-B187-42BD-8019-0419D1A37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56" y="228600"/>
            <a:ext cx="11731742" cy="5889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AA7067-6BA5-451D-B7C2-904C9A373A2D}"/>
              </a:ext>
            </a:extLst>
          </p:cNvPr>
          <p:cNvSpPr/>
          <p:nvPr userDrawn="1"/>
        </p:nvSpPr>
        <p:spPr>
          <a:xfrm>
            <a:off x="227013" y="5026890"/>
            <a:ext cx="11734800" cy="109133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F35DA-22CC-4368-99E8-5322EAEBF9B2}"/>
              </a:ext>
            </a:extLst>
          </p:cNvPr>
          <p:cNvSpPr/>
          <p:nvPr userDrawn="1"/>
        </p:nvSpPr>
        <p:spPr>
          <a:xfrm>
            <a:off x="226957" y="4341090"/>
            <a:ext cx="11734855" cy="6858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799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8732" y="4395290"/>
            <a:ext cx="11234013" cy="577400"/>
          </a:xfrm>
        </p:spPr>
        <p:txBody>
          <a:bodyPr anchor="ctr">
            <a:no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dirty="0"/>
              <a:t>Chapter slide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6954" y="6468782"/>
            <a:ext cx="228540" cy="228600"/>
          </a:xfrm>
          <a:noFill/>
        </p:spPr>
        <p:txBody>
          <a:bodyPr/>
          <a:lstStyle>
            <a:lvl1pPr>
              <a:defRPr sz="800"/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93990-053C-4BB9-A0DD-796CFAE19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39" y="6227484"/>
            <a:ext cx="2303459" cy="4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46B9A2-5B3A-4C43-B5A0-D51935827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78466" y="-6"/>
            <a:ext cx="5010357" cy="6858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554780"/>
            <a:ext cx="7321060" cy="3036177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7200" b="1" baseline="0">
                <a:solidFill>
                  <a:schemeClr val="tx1"/>
                </a:solidFill>
              </a:defRPr>
            </a:lvl1pPr>
          </a:lstStyle>
          <a:p>
            <a:r>
              <a:rPr dirty="0"/>
              <a:t>T</a:t>
            </a:r>
            <a:r>
              <a:rPr lang="en-US" dirty="0"/>
              <a:t>itle of</a:t>
            </a:r>
            <a:r>
              <a:rPr dirty="0"/>
              <a:t> </a:t>
            </a:r>
            <a:br>
              <a:rPr lang="en-US" dirty="0"/>
            </a:br>
            <a:r>
              <a:rPr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789255"/>
            <a:ext cx="7321061" cy="40758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 algn="r">
              <a:buNone/>
              <a:defRPr sz="1200">
                <a:solidFill>
                  <a:schemeClr val="tx1"/>
                </a:solidFill>
              </a:defRPr>
            </a:lvl3pPr>
            <a:lvl4pPr marL="1371600" indent="0" algn="r">
              <a:buNone/>
              <a:defRPr sz="1200">
                <a:solidFill>
                  <a:schemeClr val="tx1"/>
                </a:solidFill>
              </a:defRPr>
            </a:lvl4pPr>
            <a:lvl5pPr marL="1828800" indent="0" algn="r">
              <a:buNone/>
              <a:defRPr sz="1200">
                <a:solidFill>
                  <a:schemeClr val="tx1"/>
                </a:solidFill>
              </a:defRPr>
            </a:lvl5pPr>
            <a:lvl6pPr marL="2286000" indent="0" algn="r">
              <a:buNone/>
              <a:defRPr sz="1200">
                <a:solidFill>
                  <a:schemeClr val="tx1"/>
                </a:solidFill>
              </a:defRPr>
            </a:lvl6pPr>
            <a:lvl7pPr marL="2743200" indent="0" algn="r">
              <a:buNone/>
              <a:defRPr sz="1200">
                <a:solidFill>
                  <a:schemeClr val="tx1"/>
                </a:solidFill>
              </a:defRPr>
            </a:lvl7pPr>
            <a:lvl8pPr marL="3200400" indent="0" algn="r">
              <a:buNone/>
              <a:defRPr sz="1200">
                <a:solidFill>
                  <a:schemeClr val="tx1"/>
                </a:solidFill>
              </a:defRPr>
            </a:lvl8pPr>
            <a:lvl9pPr marL="3657600" indent="0" algn="r">
              <a:buNone/>
              <a:defRPr sz="1200">
                <a:solidFill>
                  <a:schemeClr val="tx1"/>
                </a:solidFill>
              </a:defRPr>
            </a:lvl9pPr>
          </a:lstStyle>
          <a:p>
            <a:r>
              <a:rPr lang="en-CA" dirty="0"/>
              <a:t>Presenter Full Name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black">
          <a:xfrm>
            <a:off x="455613" y="5459994"/>
            <a:ext cx="7321060" cy="267194"/>
          </a:xfrm>
        </p:spPr>
        <p:txBody>
          <a:bodyPr anchor="t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EE08E108-527B-4B52-98A7-35210C16A695}" type="datetime4">
              <a:rPr lang="en-CA" smtClean="0"/>
              <a:t>August 31,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55613" y="7010400"/>
            <a:ext cx="11280656" cy="45719"/>
          </a:xfrm>
        </p:spPr>
        <p:txBody>
          <a:bodyPr/>
          <a:lstStyle/>
          <a:p>
            <a:endParaRPr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 bwMode="white">
          <a:xfrm>
            <a:off x="11740895" y="7010398"/>
            <a:ext cx="447930" cy="45720"/>
          </a:xfrm>
        </p:spPr>
        <p:txBody>
          <a:bodyPr/>
          <a:lstStyle>
            <a:lvl1pPr>
              <a:defRPr sz="100">
                <a:solidFill>
                  <a:srgbClr val="E6E6E6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051F6-97A8-498B-82C1-AD3B802194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3773690"/>
            <a:ext cx="7321061" cy="74982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338328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14984" indent="0">
              <a:buNone/>
              <a:defRPr>
                <a:solidFill>
                  <a:schemeClr val="bg1"/>
                </a:solidFill>
              </a:defRPr>
            </a:lvl4pPr>
            <a:lvl5pPr marL="13807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9541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>
            <a:lvl1pPr>
              <a:defRPr baseline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3" y="1434190"/>
            <a:ext cx="11274552" cy="458484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dirty="0"/>
              <a:t>Click to add main </a:t>
            </a:r>
            <a:r>
              <a:rPr lang="en-US" dirty="0"/>
              <a:t>bullet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  <a:endParaRPr lang="en-CA" dirty="0"/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A2E7EEF7-2239-440B-8A6E-F3B93774E491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E9F8E0-BCC7-4049-9B66-CBD41765F7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471" y="6160979"/>
            <a:ext cx="837793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7C25E0-5C72-4BF6-BE5E-DE72BD8BC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485832" y="0"/>
            <a:ext cx="27029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932F7-6B32-4C34-AD3E-BF597CA11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343" y="472437"/>
            <a:ext cx="8935565" cy="792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 title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4783F-45F3-432B-A08E-B5187165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9580-1DE4-4AED-B4F0-F01E2D77314B}" type="datetime4">
              <a:rPr lang="en-CA" smtClean="0"/>
              <a:t>August 31,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4AD97-4B30-4713-8D26-04AAD8A6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1261F-A43F-4893-A9BE-991C000E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9076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5B93E3-EEA6-456D-B67D-D16BEF5255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3" y="1434190"/>
            <a:ext cx="4236689" cy="45848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8613" indent="-228600"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 dirty="0"/>
              <a:t>Section headline or 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marL="1598613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Manulife JH Sans" panose="020B0604020202020204" pitchFamily="34" charset="0"/>
              <a:buChar char="•"/>
            </a:pPr>
            <a:r>
              <a:rPr lang="en-US" dirty="0"/>
              <a:t>Item 6</a:t>
            </a:r>
          </a:p>
          <a:p>
            <a:pPr lvl="6"/>
            <a:r>
              <a:rPr lang="en-US" dirty="0"/>
              <a:t>Item 7</a:t>
            </a:r>
          </a:p>
          <a:p>
            <a:pPr lvl="7"/>
            <a:r>
              <a:rPr lang="en-US" dirty="0"/>
              <a:t>Item 8</a:t>
            </a:r>
          </a:p>
          <a:p>
            <a:pPr lvl="8"/>
            <a:r>
              <a:rPr lang="en-US" dirty="0"/>
              <a:t>Item 9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507130D-B493-4337-BB0F-5DB874909A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5218" y="1434189"/>
            <a:ext cx="4236689" cy="45942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8613" indent="-228600"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 dirty="0"/>
              <a:t>Section headline or 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marL="1598613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Manulife JH Sans" panose="020B0604020202020204" pitchFamily="34" charset="0"/>
              <a:buChar char="•"/>
            </a:pPr>
            <a:r>
              <a:rPr lang="en-US" dirty="0"/>
              <a:t>Item 6</a:t>
            </a:r>
          </a:p>
          <a:p>
            <a:pPr lvl="6"/>
            <a:r>
              <a:rPr lang="en-US" dirty="0"/>
              <a:t>Item 7</a:t>
            </a:r>
          </a:p>
          <a:p>
            <a:pPr lvl="7"/>
            <a:r>
              <a:rPr lang="en-US" dirty="0"/>
              <a:t>Item 8</a:t>
            </a:r>
          </a:p>
          <a:p>
            <a:pPr lvl="8"/>
            <a:r>
              <a:rPr lang="en-US" dirty="0"/>
              <a:t>Item 9</a:t>
            </a:r>
          </a:p>
        </p:txBody>
      </p:sp>
    </p:spTree>
    <p:extLst>
      <p:ext uri="{BB962C8B-B14F-4D97-AF65-F5344CB8AC3E}">
        <p14:creationId xmlns:p14="http://schemas.microsoft.com/office/powerpoint/2010/main" val="9652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>
            <a:lvl1pPr>
              <a:defRPr baseline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3" y="1463674"/>
            <a:ext cx="11274552" cy="455535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icon to add table or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516914B5-AEA6-47C1-80F7-C7FD18A22EA2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9DA36B3-22EA-47CB-9DCD-C1A0BC2D2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471" y="6160979"/>
            <a:ext cx="837793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>
            <a:lvl1pPr>
              <a:defRPr baseline="0"/>
            </a:lvl1pPr>
          </a:lstStyle>
          <a:p>
            <a:r>
              <a:rPr dirty="0"/>
              <a:t>Slide</a:t>
            </a:r>
            <a:r>
              <a:rPr lang="en-US" dirty="0"/>
              <a:t> </a:t>
            </a:r>
            <a:r>
              <a:rPr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3" y="1829560"/>
            <a:ext cx="11274552" cy="418947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icon to add table or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0895" y="7010398"/>
            <a:ext cx="447930" cy="45720"/>
          </a:xfrm>
        </p:spPr>
        <p:txBody>
          <a:bodyPr/>
          <a:lstStyle/>
          <a:p>
            <a:fld id="{977C927B-EA5B-4D38-B63B-A75272FB7D5F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9993" y="6399283"/>
            <a:ext cx="283219" cy="175694"/>
          </a:xfrm>
        </p:spPr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9DA36B3-22EA-47CB-9DCD-C1A0BC2D2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471" y="6160979"/>
            <a:ext cx="837793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F0699-528E-4D23-AAD0-9014222C8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342" y="1435608"/>
            <a:ext cx="11274552" cy="23124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0"/>
              </a:spcBef>
              <a:buNone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 marL="0" indent="0">
              <a:spcBef>
                <a:spcPts val="0"/>
              </a:spcBef>
              <a:buNone/>
              <a:defRPr sz="1600" b="1"/>
            </a:lvl5pPr>
            <a:lvl6pPr marL="0" indent="0">
              <a:spcBef>
                <a:spcPts val="0"/>
              </a:spcBef>
              <a:buNone/>
              <a:defRPr sz="1600" b="1"/>
            </a:lvl6pPr>
            <a:lvl7pPr marL="0" indent="0">
              <a:spcBef>
                <a:spcPts val="0"/>
              </a:spcBef>
              <a:buNone/>
              <a:defRPr sz="1600" b="1"/>
            </a:lvl7pPr>
            <a:lvl8pPr marL="0" indent="0">
              <a:spcBef>
                <a:spcPts val="0"/>
              </a:spcBef>
              <a:buNone/>
              <a:defRPr sz="1600" b="1"/>
            </a:lvl8pPr>
            <a:lvl9pPr marL="0" indent="0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en-CA" dirty="0"/>
              <a:t>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8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with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66342" y="472437"/>
            <a:ext cx="11274553" cy="792167"/>
          </a:xfr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342" y="2042740"/>
            <a:ext cx="11274552" cy="44693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0"/>
              </a:spcBef>
              <a:buNone/>
              <a:defRPr sz="1600" b="1"/>
            </a:lvl3pPr>
            <a:lvl4pPr marL="0" indent="0">
              <a:spcBef>
                <a:spcPts val="0"/>
              </a:spcBef>
              <a:buNone/>
              <a:defRPr sz="1600" b="1"/>
            </a:lvl4pPr>
            <a:lvl5pPr marL="0" indent="0">
              <a:spcBef>
                <a:spcPts val="0"/>
              </a:spcBef>
              <a:buNone/>
              <a:defRPr sz="1600" b="1"/>
            </a:lvl5pPr>
            <a:lvl6pPr marL="0" indent="0">
              <a:spcBef>
                <a:spcPts val="0"/>
              </a:spcBef>
              <a:buNone/>
              <a:defRPr sz="1600" b="1"/>
            </a:lvl6pPr>
            <a:lvl7pPr marL="0" indent="0">
              <a:spcBef>
                <a:spcPts val="0"/>
              </a:spcBef>
              <a:buNone/>
              <a:defRPr sz="1600" b="1"/>
            </a:lvl7pPr>
            <a:lvl8pPr marL="0" indent="0">
              <a:spcBef>
                <a:spcPts val="0"/>
              </a:spcBef>
              <a:buNone/>
              <a:defRPr sz="1600" b="1"/>
            </a:lvl8pPr>
            <a:lvl9pPr marL="0" indent="0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en-CA" dirty="0"/>
              <a:t>Subtitle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2" y="2659526"/>
            <a:ext cx="11274552" cy="322869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dirty="0"/>
              <a:t>Click icon to add table or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66EC-54C3-4C8D-8FE0-8AEBBA9ABC1B}" type="datetime4">
              <a:rPr lang="en-CA" smtClean="0"/>
              <a:t>August 31, 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/>
              <a:t>‹#›</a:t>
            </a:fld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F51E73-F575-4AF1-A9C3-6773B5E3B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1435608"/>
            <a:ext cx="11285537" cy="44498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623888" indent="-285750">
              <a:buFont typeface="Manulife JH Sans" panose="020B0604020202020204" pitchFamily="34" charset="0"/>
              <a:buChar char="•"/>
              <a:defRPr sz="1400"/>
            </a:lvl2pPr>
            <a:lvl3pPr marL="971550" indent="-285750">
              <a:buFont typeface="Manulife JH Sans" panose="020B0604020202020204" pitchFamily="34" charset="0"/>
              <a:buChar char="•"/>
              <a:defRPr sz="1400"/>
            </a:lvl3pPr>
            <a:lvl4pPr marL="1301750" indent="-285750">
              <a:buFont typeface="Manulife JH Sans" panose="020B0604020202020204" pitchFamily="34" charset="0"/>
              <a:buChar char="•"/>
              <a:defRPr sz="1400"/>
            </a:lvl4pPr>
            <a:lvl5pPr marL="1665287" indent="-285750">
              <a:buFont typeface="Manulife JH Sans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Commentary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19C7E4-B96E-41AD-BB65-D258494D3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471" y="6160979"/>
            <a:ext cx="8377934" cy="402451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buNone/>
              <a:defRPr sz="800">
                <a:latin typeface="Manulife JH Sans Light" panose="00000400000000000000" pitchFamily="2" charset="0"/>
              </a:defRPr>
            </a:lvl9pPr>
          </a:lstStyle>
          <a:p>
            <a:pPr lvl="0"/>
            <a:r>
              <a:rPr lang="en-CA" sz="800" dirty="0">
                <a:latin typeface="Manulife JH Sans Light" panose="020B0303040401060103" pitchFamily="34" charset="0"/>
                <a:cs typeface="Arial" panose="020B0604020202020204" pitchFamily="34" charset="0"/>
              </a:rPr>
              <a:t>Source text should be Manulife JH Sans Light, size 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38912" y="2279077"/>
            <a:ext cx="10191045" cy="1774281"/>
          </a:xfrm>
        </p:spPr>
        <p:txBody>
          <a:bodyPr anchor="ctr"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dirty="0"/>
              <a:t>Chapter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4D86A9-B95A-42FA-8B03-2725FDB90EC5}" type="datetime4">
              <a:rPr lang="en-CA" smtClean="0"/>
              <a:t>August 31,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682FB6-238C-4E00-A313-8CF6B8CA3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42" y="472437"/>
            <a:ext cx="11274553" cy="7921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dirty="0"/>
              <a:t>Slide</a:t>
            </a:r>
            <a:r>
              <a:rPr lang="en-US" dirty="0"/>
              <a:t> </a:t>
            </a:r>
            <a:r>
              <a:rPr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3" y="1434190"/>
            <a:ext cx="11274552" cy="4584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dirty="0"/>
              <a:t>Click to add main bullet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  <a:p>
            <a:pPr lvl="5"/>
            <a:r>
              <a:rPr lang="en-US" dirty="0"/>
              <a:t>Sixth </a:t>
            </a:r>
            <a:r>
              <a:rPr lang="en-CA" dirty="0"/>
              <a:t>level</a:t>
            </a:r>
          </a:p>
          <a:p>
            <a:pPr lvl="6"/>
            <a:r>
              <a:rPr lang="en-US" dirty="0"/>
              <a:t>Seventh </a:t>
            </a:r>
            <a:r>
              <a:rPr lang="en-CA" dirty="0"/>
              <a:t>level</a:t>
            </a:r>
          </a:p>
          <a:p>
            <a:pPr lvl="7"/>
            <a:r>
              <a:rPr lang="en-US" dirty="0"/>
              <a:t>Eighth </a:t>
            </a:r>
            <a:r>
              <a:rPr lang="en-CA" dirty="0"/>
              <a:t>level</a:t>
            </a:r>
          </a:p>
          <a:p>
            <a:pPr lvl="8"/>
            <a:r>
              <a:rPr lang="en-US" dirty="0"/>
              <a:t>Ninth </a:t>
            </a:r>
            <a:r>
              <a:rPr lang="en-CA" dirty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40895" y="7010399"/>
            <a:ext cx="447930" cy="457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">
                <a:solidFill>
                  <a:srgbClr val="E6E6E6"/>
                </a:solidFill>
              </a:defRPr>
            </a:lvl1pPr>
          </a:lstStyle>
          <a:p>
            <a:fld id="{B2679580-1DE4-4AED-B4F0-F01E2D77314B}" type="datetime4">
              <a:rPr lang="en-CA" smtClean="0"/>
              <a:t>August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613" y="7010400"/>
            <a:ext cx="11280656" cy="45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00">
                <a:solidFill>
                  <a:srgbClr val="E6E6E6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9993" y="6399283"/>
            <a:ext cx="283219" cy="175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B333B34-C87C-402E-ABB0-13B7C9DEBBC4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118899-48B2-4FF9-B5A1-4365E26942C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 bwMode="black">
          <a:xfrm>
            <a:off x="243673" y="6128961"/>
            <a:ext cx="2260438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50" r:id="rId2"/>
    <p:sldLayoutId id="2147483683" r:id="rId3"/>
    <p:sldLayoutId id="2147483690" r:id="rId4"/>
    <p:sldLayoutId id="2147483701" r:id="rId5"/>
    <p:sldLayoutId id="2147483691" r:id="rId6"/>
    <p:sldLayoutId id="2147483695" r:id="rId7"/>
    <p:sldLayoutId id="2147483665" r:id="rId8"/>
    <p:sldLayoutId id="2147483696" r:id="rId9"/>
    <p:sldLayoutId id="2147483697" r:id="rId10"/>
    <p:sldLayoutId id="2147483700" r:id="rId11"/>
    <p:sldLayoutId id="2147483654" r:id="rId12"/>
    <p:sldLayoutId id="2147483698" r:id="rId13"/>
    <p:sldLayoutId id="2147483652" r:id="rId14"/>
    <p:sldLayoutId id="2147483653" r:id="rId15"/>
    <p:sldLayoutId id="2147483705" r:id="rId16"/>
    <p:sldLayoutId id="2147483704" r:id="rId17"/>
    <p:sldLayoutId id="2147483692" r:id="rId18"/>
    <p:sldLayoutId id="2147483703" r:id="rId19"/>
    <p:sldLayoutId id="2147483655" r:id="rId20"/>
    <p:sldLayoutId id="2147483668" r:id="rId21"/>
    <p:sldLayoutId id="2147483693" r:id="rId22"/>
    <p:sldLayoutId id="2147483694" r:id="rId23"/>
    <p:sldLayoutId id="2147483699" r:id="rId24"/>
    <p:sldLayoutId id="2147483709" r:id="rId25"/>
    <p:sldLayoutId id="2147483710" r:id="rId26"/>
    <p:sldLayoutId id="2147483712" r:id="rId27"/>
    <p:sldLayoutId id="2147483713" r:id="rId28"/>
    <p:sldLayoutId id="2147483714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5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37744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37744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613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98613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613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613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00000"/>
        <a:buFont typeface="Manulife JH Sans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39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4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9769460-DF04-47A7-8D51-7955CEA721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Make your clients’ </a:t>
            </a:r>
            <a:br>
              <a:rPr lang="en-US" altLang="en-US" sz="4400" dirty="0"/>
            </a:br>
            <a:r>
              <a:rPr lang="en-US" altLang="en-US" sz="4400" dirty="0"/>
              <a:t>cash work harder</a:t>
            </a:r>
            <a:br>
              <a:rPr lang="en-US" altLang="en-US" sz="4400" dirty="0"/>
            </a:br>
            <a:r>
              <a:rPr lang="en-US" altLang="en-US" sz="3200" dirty="0">
                <a:solidFill>
                  <a:schemeClr val="accent1"/>
                </a:solidFill>
              </a:rPr>
              <a:t>Manulife Bank deposit products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BD7ADF8-2CC4-4A7D-91E3-09CBE0D98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081" y="2546580"/>
            <a:ext cx="5637331" cy="3320185"/>
          </a:xfrm>
        </p:spPr>
        <p:txBody>
          <a:bodyPr/>
          <a:lstStyle/>
          <a:p>
            <a:r>
              <a:rPr lang="en-US" sz="1999" dirty="0"/>
              <a:t>Your selling code creates a custom link</a:t>
            </a:r>
          </a:p>
          <a:p>
            <a:r>
              <a:rPr lang="en-US" sz="1999" dirty="0"/>
              <a:t>Share your link with clients</a:t>
            </a:r>
          </a:p>
          <a:p>
            <a:pPr lvl="1"/>
            <a:r>
              <a:rPr lang="en-US" sz="1799" dirty="0"/>
              <a:t>Send an email (we have templates)</a:t>
            </a:r>
          </a:p>
          <a:p>
            <a:pPr lvl="1"/>
            <a:r>
              <a:rPr lang="en-US" sz="1799" dirty="0"/>
              <a:t>Place link on your web site</a:t>
            </a:r>
          </a:p>
          <a:p>
            <a:pPr lvl="1"/>
            <a:r>
              <a:rPr lang="en-US" sz="1799" dirty="0"/>
              <a:t>Distribute your link through social media</a:t>
            </a:r>
          </a:p>
          <a:p>
            <a:pPr lvl="1"/>
            <a:r>
              <a:rPr lang="en-US" sz="1799" dirty="0"/>
              <a:t>Use the application when clients visit your office</a:t>
            </a:r>
            <a:endParaRPr lang="en-US" sz="1999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5D8BBCF-DF16-45ED-A835-D1A57B661FC5}"/>
              </a:ext>
            </a:extLst>
          </p:cNvPr>
          <p:cNvSpPr txBox="1">
            <a:spLocks/>
          </p:cNvSpPr>
          <p:nvPr/>
        </p:nvSpPr>
        <p:spPr>
          <a:xfrm>
            <a:off x="690484" y="1045578"/>
            <a:ext cx="4551358" cy="79196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623">
              <a:lnSpc>
                <a:spcPct val="100000"/>
              </a:lnSpc>
              <a:spcBef>
                <a:spcPts val="1799"/>
              </a:spcBef>
            </a:pPr>
            <a:r>
              <a:rPr lang="en-US" sz="1999" dirty="0">
                <a:solidFill>
                  <a:schemeClr val="tx1"/>
                </a:solidFill>
              </a:rPr>
              <a:t>Share your custom online application webpage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0FAF88-DB5A-4BD5-885C-D7856A87A130}"/>
              </a:ext>
            </a:extLst>
          </p:cNvPr>
          <p:cNvSpPr/>
          <p:nvPr/>
        </p:nvSpPr>
        <p:spPr>
          <a:xfrm>
            <a:off x="457080" y="1204813"/>
            <a:ext cx="473489" cy="473489"/>
          </a:xfrm>
          <a:prstGeom prst="ellipse">
            <a:avLst/>
          </a:prstGeom>
          <a:solidFill>
            <a:schemeClr val="accent4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1</a:t>
            </a:r>
            <a:endParaRPr lang="en-CA" sz="179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407D2-4643-7744-92F0-399EA25E5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4" r="21345" b="422"/>
          <a:stretch/>
        </p:blipFill>
        <p:spPr>
          <a:xfrm>
            <a:off x="6945092" y="0"/>
            <a:ext cx="5243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081" y="2546580"/>
            <a:ext cx="4786653" cy="3320185"/>
          </a:xfrm>
        </p:spPr>
        <p:txBody>
          <a:bodyPr/>
          <a:lstStyle/>
          <a:p>
            <a:r>
              <a:rPr lang="en-US" dirty="0"/>
              <a:t>Your name appears in the “Recommended by” section</a:t>
            </a:r>
          </a:p>
          <a:p>
            <a:r>
              <a:rPr lang="en-US" dirty="0"/>
              <a:t>Our posted rate or a promotional rate appears on your webpage </a:t>
            </a:r>
          </a:p>
          <a:p>
            <a:r>
              <a:rPr lang="en-US" dirty="0"/>
              <a:t>Simple &amp; intuitive interface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5D8BBCF-DF16-45ED-A835-D1A57B661FC5}"/>
              </a:ext>
            </a:extLst>
          </p:cNvPr>
          <p:cNvSpPr txBox="1">
            <a:spLocks/>
          </p:cNvSpPr>
          <p:nvPr/>
        </p:nvSpPr>
        <p:spPr>
          <a:xfrm>
            <a:off x="690484" y="1045578"/>
            <a:ext cx="4551358" cy="79196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623">
              <a:lnSpc>
                <a:spcPct val="100000"/>
              </a:lnSpc>
              <a:spcBef>
                <a:spcPts val="1799"/>
              </a:spcBef>
            </a:pPr>
            <a:r>
              <a:rPr lang="en-US" sz="1999" dirty="0">
                <a:solidFill>
                  <a:schemeClr val="tx1"/>
                </a:solidFill>
              </a:rPr>
              <a:t>‘Open an account with us’ in </a:t>
            </a:r>
            <a:br>
              <a:rPr lang="en-US" sz="1999" dirty="0">
                <a:solidFill>
                  <a:schemeClr val="tx1"/>
                </a:solidFill>
              </a:rPr>
            </a:br>
            <a:r>
              <a:rPr lang="en-US" sz="1999" dirty="0">
                <a:solidFill>
                  <a:schemeClr val="tx1"/>
                </a:solidFill>
              </a:rPr>
              <a:t>5 minutes or less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0FAF88-DB5A-4BD5-885C-D7856A87A130}"/>
              </a:ext>
            </a:extLst>
          </p:cNvPr>
          <p:cNvSpPr/>
          <p:nvPr/>
        </p:nvSpPr>
        <p:spPr>
          <a:xfrm>
            <a:off x="457080" y="1204813"/>
            <a:ext cx="473489" cy="473489"/>
          </a:xfrm>
          <a:prstGeom prst="ellipse">
            <a:avLst/>
          </a:prstGeom>
          <a:solidFill>
            <a:schemeClr val="accent2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2</a:t>
            </a:r>
            <a:endParaRPr lang="en-CA" sz="179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3367B-E715-4C29-8707-B98045EE1FC1}"/>
              </a:ext>
            </a:extLst>
          </p:cNvPr>
          <p:cNvSpPr txBox="1"/>
          <p:nvPr/>
        </p:nvSpPr>
        <p:spPr>
          <a:xfrm>
            <a:off x="10231711" y="2258230"/>
            <a:ext cx="11910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600" b="1" dirty="0">
                <a:solidFill>
                  <a:schemeClr val="bg1"/>
                </a:solidFill>
              </a:rPr>
              <a:t>Recommended by:  John Smith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DD79F-10DE-4B4E-844A-CE62A03B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54" y="2045799"/>
            <a:ext cx="6799119" cy="2728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922E0-230B-4076-AE0C-4AB947EBD44C}"/>
              </a:ext>
            </a:extLst>
          </p:cNvPr>
          <p:cNvSpPr txBox="1"/>
          <p:nvPr/>
        </p:nvSpPr>
        <p:spPr>
          <a:xfrm>
            <a:off x="8892353" y="2165897"/>
            <a:ext cx="171200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</a:rPr>
              <a:t>Recommended by: Joe advisor</a:t>
            </a:r>
          </a:p>
        </p:txBody>
      </p:sp>
    </p:spTree>
    <p:extLst>
      <p:ext uri="{BB962C8B-B14F-4D97-AF65-F5344CB8AC3E}">
        <p14:creationId xmlns:p14="http://schemas.microsoft.com/office/powerpoint/2010/main" val="22114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minutes or less with just 5 application sections: </a:t>
            </a:r>
            <a:br>
              <a:rPr lang="en-US" dirty="0"/>
            </a:br>
            <a:r>
              <a:rPr lang="en-US" b="1" dirty="0"/>
              <a:t>1. ‘About you’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680BE57-C669-49BE-B9A3-DD36E184963B}"/>
              </a:ext>
            </a:extLst>
          </p:cNvPr>
          <p:cNvSpPr txBox="1">
            <a:spLocks/>
          </p:cNvSpPr>
          <p:nvPr/>
        </p:nvSpPr>
        <p:spPr>
          <a:xfrm>
            <a:off x="431242" y="2841825"/>
            <a:ext cx="3821748" cy="18672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7744" indent="-237744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37744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3774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4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9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1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0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999" dirty="0"/>
              <a:t>Name and contact details</a:t>
            </a:r>
          </a:p>
          <a:p>
            <a:pPr>
              <a:buClr>
                <a:schemeClr val="tx1"/>
              </a:buClr>
            </a:pPr>
            <a:r>
              <a:rPr lang="en-US" sz="1999" dirty="0"/>
              <a:t>Social Insurance Number (SIN) is required for tax purposes</a:t>
            </a:r>
          </a:p>
          <a:p>
            <a:pPr>
              <a:buClr>
                <a:schemeClr val="tx1"/>
              </a:buClr>
            </a:pPr>
            <a:r>
              <a:rPr lang="en-US" sz="1999" i="1" dirty="0" err="1"/>
              <a:t>AddressComplete</a:t>
            </a:r>
            <a:r>
              <a:rPr lang="en-US" sz="1999" dirty="0"/>
              <a:t> verifies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0113A-1758-407E-A963-1240DF20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544" y="1155465"/>
            <a:ext cx="7547039" cy="3663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FF6B64-BE62-43E2-9BDD-B13162AB4A0A}"/>
              </a:ext>
            </a:extLst>
          </p:cNvPr>
          <p:cNvSpPr txBox="1"/>
          <p:nvPr/>
        </p:nvSpPr>
        <p:spPr>
          <a:xfrm>
            <a:off x="10130111" y="1264604"/>
            <a:ext cx="11910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600" b="1" dirty="0">
                <a:solidFill>
                  <a:schemeClr val="bg1"/>
                </a:solidFill>
              </a:rPr>
              <a:t>Recommended by:  John Smith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3DE09-660D-4E75-B660-32A208761A71}"/>
              </a:ext>
            </a:extLst>
          </p:cNvPr>
          <p:cNvSpPr txBox="1"/>
          <p:nvPr/>
        </p:nvSpPr>
        <p:spPr>
          <a:xfrm>
            <a:off x="9609136" y="1233827"/>
            <a:ext cx="1712007" cy="153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</a:rPr>
              <a:t>Recommended by: Joe advisor</a:t>
            </a:r>
          </a:p>
        </p:txBody>
      </p:sp>
    </p:spTree>
    <p:extLst>
      <p:ext uri="{BB962C8B-B14F-4D97-AF65-F5344CB8AC3E}">
        <p14:creationId xmlns:p14="http://schemas.microsoft.com/office/powerpoint/2010/main" val="8733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minutes or less with just 5 application sections: </a:t>
            </a:r>
            <a:br>
              <a:rPr lang="en-US" dirty="0"/>
            </a:br>
            <a:r>
              <a:rPr lang="en-US" b="1" dirty="0"/>
              <a:t>2. ‘Regulatory information’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0" y="1676857"/>
            <a:ext cx="6627674" cy="3631002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D777FF8-D7B9-458B-B1CA-531FA4E25F89}"/>
              </a:ext>
            </a:extLst>
          </p:cNvPr>
          <p:cNvSpPr txBox="1">
            <a:spLocks/>
          </p:cNvSpPr>
          <p:nvPr/>
        </p:nvSpPr>
        <p:spPr>
          <a:xfrm>
            <a:off x="431242" y="2276718"/>
            <a:ext cx="3821748" cy="24312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37744" indent="-237744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37744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3774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34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9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1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0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999" dirty="0"/>
              <a:t>Are there tax obligations outside Canada?</a:t>
            </a:r>
          </a:p>
          <a:p>
            <a:pPr>
              <a:buClr>
                <a:schemeClr val="tx1"/>
              </a:buClr>
            </a:pPr>
            <a:r>
              <a:rPr lang="en-US" sz="1999" dirty="0"/>
              <a:t>Employment status and occupation selection is easier</a:t>
            </a:r>
          </a:p>
          <a:p>
            <a:endParaRPr lang="en-US" sz="19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586F1-11EF-4822-B8CB-5CB70833D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988"/>
          <a:stretch/>
        </p:blipFill>
        <p:spPr>
          <a:xfrm>
            <a:off x="5104069" y="1676857"/>
            <a:ext cx="6653513" cy="5675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02529E-95C2-4DD5-981F-977E3A71B464}"/>
              </a:ext>
            </a:extLst>
          </p:cNvPr>
          <p:cNvSpPr/>
          <p:nvPr/>
        </p:nvSpPr>
        <p:spPr>
          <a:xfrm>
            <a:off x="5104070" y="2014151"/>
            <a:ext cx="6627674" cy="454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Step 2 of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6B91B-AB0B-49C0-9832-C44A02385B79}"/>
              </a:ext>
            </a:extLst>
          </p:cNvPr>
          <p:cNvSpPr txBox="1"/>
          <p:nvPr/>
        </p:nvSpPr>
        <p:spPr>
          <a:xfrm>
            <a:off x="9945197" y="1808506"/>
            <a:ext cx="119103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600" b="1" dirty="0">
                <a:solidFill>
                  <a:schemeClr val="bg1"/>
                </a:solidFill>
              </a:rPr>
              <a:t>Recommended by:  John Smith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9A9882E-C028-4EBB-9B7A-716E29346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6" t="24125" b="63348"/>
          <a:stretch/>
        </p:blipFill>
        <p:spPr>
          <a:xfrm>
            <a:off x="7694083" y="2548559"/>
            <a:ext cx="2700387" cy="454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C7DC7C-1C56-43EE-BCB6-A3162D6D1B4B}"/>
              </a:ext>
            </a:extLst>
          </p:cNvPr>
          <p:cNvSpPr/>
          <p:nvPr/>
        </p:nvSpPr>
        <p:spPr>
          <a:xfrm>
            <a:off x="10372351" y="2479251"/>
            <a:ext cx="1368544" cy="40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3ADF2-4309-449A-B01B-AF35B1911E03}"/>
              </a:ext>
            </a:extLst>
          </p:cNvPr>
          <p:cNvSpPr txBox="1"/>
          <p:nvPr/>
        </p:nvSpPr>
        <p:spPr>
          <a:xfrm>
            <a:off x="9424222" y="1774105"/>
            <a:ext cx="1712007" cy="153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dirty="0">
                <a:solidFill>
                  <a:schemeClr val="bg1"/>
                </a:solidFill>
              </a:rPr>
              <a:t>Recommended by: Joe advisor</a:t>
            </a:r>
          </a:p>
        </p:txBody>
      </p:sp>
    </p:spTree>
    <p:extLst>
      <p:ext uri="{BB962C8B-B14F-4D97-AF65-F5344CB8AC3E}">
        <p14:creationId xmlns:p14="http://schemas.microsoft.com/office/powerpoint/2010/main" val="41675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minutes or less with just 5 application sections: </a:t>
            </a:r>
            <a:br>
              <a:rPr lang="en-US" dirty="0"/>
            </a:br>
            <a:r>
              <a:rPr lang="en-US" b="1" dirty="0"/>
              <a:t>3. ‘Review your information’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37" y="1676857"/>
            <a:ext cx="7796756" cy="4179266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3E0E6-7812-4014-8E19-20D266CFB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88"/>
          <a:stretch/>
        </p:blipFill>
        <p:spPr>
          <a:xfrm>
            <a:off x="3686452" y="1679638"/>
            <a:ext cx="7796756" cy="6650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9A514B-5F7A-4F68-9084-C435D8212F49}"/>
              </a:ext>
            </a:extLst>
          </p:cNvPr>
          <p:cNvSpPr/>
          <p:nvPr/>
        </p:nvSpPr>
        <p:spPr>
          <a:xfrm>
            <a:off x="3620021" y="2242515"/>
            <a:ext cx="7829971" cy="48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Step 3 of 4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12CC923-CEE8-42F0-B8A5-8061A3EBE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1" t="22196" b="67090"/>
          <a:stretch/>
        </p:blipFill>
        <p:spPr>
          <a:xfrm>
            <a:off x="6727879" y="2607430"/>
            <a:ext cx="3159147" cy="447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80F9EB-A46A-4BBC-B4E8-1F45EBBB1CDF}"/>
              </a:ext>
            </a:extLst>
          </p:cNvPr>
          <p:cNvSpPr/>
          <p:nvPr/>
        </p:nvSpPr>
        <p:spPr>
          <a:xfrm>
            <a:off x="9824815" y="2626539"/>
            <a:ext cx="1541092" cy="40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291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minutes or less with just 5 application sections: </a:t>
            </a:r>
            <a:br>
              <a:rPr lang="en-US" dirty="0"/>
            </a:br>
            <a:r>
              <a:rPr lang="en-US" b="1" dirty="0"/>
              <a:t>4. ‘Legal and identity information’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1" y="2118091"/>
            <a:ext cx="6627674" cy="4180060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D831A3-F4DE-440F-9BFA-F4483AC5B5DB}"/>
              </a:ext>
            </a:extLst>
          </p:cNvPr>
          <p:cNvGrpSpPr/>
          <p:nvPr/>
        </p:nvGrpSpPr>
        <p:grpSpPr>
          <a:xfrm>
            <a:off x="431243" y="3268474"/>
            <a:ext cx="3556691" cy="996825"/>
            <a:chOff x="431356" y="2431915"/>
            <a:chExt cx="3557617" cy="997085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DF30389D-05D3-4B7E-A296-204AAC0CB62A}"/>
                </a:ext>
              </a:extLst>
            </p:cNvPr>
            <p:cNvSpPr txBox="1">
              <a:spLocks/>
            </p:cNvSpPr>
            <p:nvPr/>
          </p:nvSpPr>
          <p:spPr>
            <a:xfrm>
              <a:off x="431356" y="2441643"/>
              <a:ext cx="3557617" cy="9873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7744" indent="-237744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6072" indent="-237744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37744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9344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6596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22576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79192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35808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15000"/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tx1"/>
                </a:buClr>
              </a:pPr>
              <a:r>
                <a:rPr lang="en-US" sz="1999" dirty="0"/>
                <a:t>Uses                       for client ID verification</a:t>
              </a:r>
            </a:p>
            <a:p>
              <a:pPr lvl="1">
                <a:lnSpc>
                  <a:spcPct val="100000"/>
                </a:lnSpc>
                <a:buClr>
                  <a:schemeClr val="tx1"/>
                </a:buClr>
              </a:pPr>
              <a:r>
                <a:rPr lang="en-US" sz="1799" dirty="0"/>
                <a:t>Does not affect credit score</a:t>
              </a:r>
            </a:p>
            <a:p>
              <a:pPr>
                <a:lnSpc>
                  <a:spcPct val="100000"/>
                </a:lnSpc>
              </a:pPr>
              <a:endParaRPr lang="en-US" sz="1999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BB85B0-4A95-48F3-A93E-62B78D264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74" b="40325"/>
            <a:stretch/>
          </p:blipFill>
          <p:spPr>
            <a:xfrm>
              <a:off x="1273269" y="2431915"/>
              <a:ext cx="1572592" cy="3349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61D250D-2A20-44D0-ADEB-F2B189800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988"/>
          <a:stretch/>
        </p:blipFill>
        <p:spPr>
          <a:xfrm>
            <a:off x="5077598" y="1264604"/>
            <a:ext cx="6700348" cy="5715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169FB-40A0-493A-9E60-4F4DBD83BCDC}"/>
              </a:ext>
            </a:extLst>
          </p:cNvPr>
          <p:cNvSpPr/>
          <p:nvPr/>
        </p:nvSpPr>
        <p:spPr>
          <a:xfrm>
            <a:off x="5057870" y="1637894"/>
            <a:ext cx="6647403" cy="48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Step 4 of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50BFA6-DF99-4284-ACC7-88E5AFD27189}"/>
              </a:ext>
            </a:extLst>
          </p:cNvPr>
          <p:cNvSpPr/>
          <p:nvPr/>
        </p:nvSpPr>
        <p:spPr>
          <a:xfrm>
            <a:off x="7773938" y="2156418"/>
            <a:ext cx="1293091" cy="27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0631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080" y="2546580"/>
            <a:ext cx="4998715" cy="332018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No need to bank elsewhere</a:t>
            </a:r>
          </a:p>
          <a:p>
            <a:pPr>
              <a:spcBef>
                <a:spcPts val="600"/>
              </a:spcBef>
            </a:pPr>
            <a:r>
              <a:rPr lang="en-US" dirty="0"/>
              <a:t>Second largest Canadian ABM network </a:t>
            </a:r>
          </a:p>
          <a:p>
            <a:pPr>
              <a:spcBef>
                <a:spcPts val="600"/>
              </a:spcBef>
            </a:pPr>
            <a:r>
              <a:rPr lang="en-US" dirty="0"/>
              <a:t>Easy online and industry leading mobile banking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Mobile Deposit for </a:t>
            </a:r>
            <a:r>
              <a:rPr lang="en-US" sz="1600" dirty="0" err="1"/>
              <a:t>cheques</a:t>
            </a:r>
            <a:r>
              <a:rPr lang="en-US" sz="1600" dirty="0"/>
              <a:t>, access card </a:t>
            </a:r>
            <a:r>
              <a:rPr lang="en-US" sz="1600" dirty="0" err="1"/>
              <a:t>Interac</a:t>
            </a:r>
            <a:r>
              <a:rPr lang="en-US" sz="1600" dirty="0"/>
              <a:t> Flash</a:t>
            </a:r>
            <a:r>
              <a:rPr lang="en-US" sz="1600" baseline="30000" dirty="0"/>
              <a:t>®</a:t>
            </a:r>
            <a:r>
              <a:rPr lang="en-US" sz="1600" dirty="0"/>
              <a:t> tap purchases and voice passwords, etc.</a:t>
            </a:r>
          </a:p>
          <a:p>
            <a:pPr>
              <a:spcBef>
                <a:spcPts val="600"/>
              </a:spcBef>
            </a:pPr>
            <a:r>
              <a:rPr lang="en-US" dirty="0"/>
              <a:t>Ranked among the best for client service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5D8BBCF-DF16-45ED-A835-D1A57B661FC5}"/>
              </a:ext>
            </a:extLst>
          </p:cNvPr>
          <p:cNvSpPr txBox="1">
            <a:spLocks/>
          </p:cNvSpPr>
          <p:nvPr/>
        </p:nvSpPr>
        <p:spPr>
          <a:xfrm>
            <a:off x="690484" y="1045578"/>
            <a:ext cx="4551358" cy="79196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9623">
              <a:lnSpc>
                <a:spcPct val="100000"/>
              </a:lnSpc>
              <a:spcBef>
                <a:spcPts val="1799"/>
              </a:spcBef>
            </a:pPr>
            <a:r>
              <a:rPr lang="en-US" sz="1999" dirty="0">
                <a:solidFill>
                  <a:schemeClr val="tx1"/>
                </a:solidFill>
              </a:rPr>
              <a:t>Help your client simplify and save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0FAF88-DB5A-4BD5-885C-D7856A87A130}"/>
              </a:ext>
            </a:extLst>
          </p:cNvPr>
          <p:cNvSpPr/>
          <p:nvPr/>
        </p:nvSpPr>
        <p:spPr>
          <a:xfrm>
            <a:off x="457080" y="1204813"/>
            <a:ext cx="473489" cy="473489"/>
          </a:xfrm>
          <a:prstGeom prst="ellipse">
            <a:avLst/>
          </a:prstGeom>
          <a:solidFill>
            <a:schemeClr val="accent1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3</a:t>
            </a:r>
            <a:endParaRPr lang="en-CA" sz="1799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2982D55-98D5-4BFD-AAEB-EF40CA638FDB}"/>
              </a:ext>
            </a:extLst>
          </p:cNvPr>
          <p:cNvGraphicFramePr>
            <a:graphicFrameLocks noGrp="1"/>
          </p:cNvGraphicFramePr>
          <p:nvPr/>
        </p:nvGraphicFramePr>
        <p:xfrm>
          <a:off x="5883701" y="2566030"/>
          <a:ext cx="5848042" cy="25007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24021">
                  <a:extLst>
                    <a:ext uri="{9D8B030D-6E8A-4147-A177-3AD203B41FA5}">
                      <a16:colId xmlns:a16="http://schemas.microsoft.com/office/drawing/2014/main" val="1204312050"/>
                    </a:ext>
                  </a:extLst>
                </a:gridCol>
                <a:gridCol w="2924021">
                  <a:extLst>
                    <a:ext uri="{9D8B030D-6E8A-4147-A177-3AD203B41FA5}">
                      <a16:colId xmlns:a16="http://schemas.microsoft.com/office/drawing/2014/main" val="1756648745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r>
                        <a:rPr lang="en-US" sz="1800" dirty="0"/>
                        <a:t>Balance of $1,000+</a:t>
                      </a:r>
                    </a:p>
                  </a:txBody>
                  <a:tcPr marL="91416" marR="91416" marT="45708" marB="4570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Balance less than $1,000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89163"/>
                  </a:ext>
                </a:extLst>
              </a:tr>
              <a:tr h="1092128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Unlimited free banking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Free pre-authorized payments, fund transfers, </a:t>
                      </a:r>
                      <a:r>
                        <a:rPr lang="en-US" sz="1600" dirty="0" err="1"/>
                        <a:t>cheque</a:t>
                      </a:r>
                      <a:r>
                        <a:rPr lang="en-US" sz="1600" dirty="0"/>
                        <a:t>-writing and online access</a:t>
                      </a:r>
                    </a:p>
                  </a:txBody>
                  <a:tcPr marL="91416" marR="91416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99713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Review fee schedule for other transactions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3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0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 funding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Mobile </a:t>
            </a:r>
            <a:r>
              <a:rPr lang="en-US" dirty="0" err="1"/>
              <a:t>cheque</a:t>
            </a:r>
            <a:r>
              <a:rPr lang="en-US" dirty="0"/>
              <a:t> deposit – </a:t>
            </a:r>
            <a:r>
              <a:rPr lang="en-US" i="1" dirty="0"/>
              <a:t>Recommended!</a:t>
            </a:r>
          </a:p>
          <a:p>
            <a:r>
              <a:rPr lang="en-US" dirty="0"/>
              <a:t>Mail a </a:t>
            </a:r>
            <a:r>
              <a:rPr lang="en-US" dirty="0" err="1"/>
              <a:t>cheque</a:t>
            </a:r>
            <a:endParaRPr lang="en-US" dirty="0"/>
          </a:p>
          <a:p>
            <a:r>
              <a:rPr lang="en-US" dirty="0"/>
              <a:t>ABM deposit</a:t>
            </a:r>
          </a:p>
          <a:p>
            <a:r>
              <a:rPr lang="en-US" dirty="0"/>
              <a:t>RBC deposit slips (if required)</a:t>
            </a:r>
          </a:p>
          <a:p>
            <a:pPr lvl="1"/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6A0A453-54A9-4A5B-BBBD-A009E47E4E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9126" t="6928" r="8495" b="19680"/>
          <a:stretch/>
        </p:blipFill>
        <p:spPr>
          <a:xfrm flipH="1">
            <a:off x="7306999" y="229434"/>
            <a:ext cx="4654814" cy="5888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know your clients have opened an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200" y="2178486"/>
            <a:ext cx="3259385" cy="2841642"/>
          </a:xfrm>
        </p:spPr>
        <p:txBody>
          <a:bodyPr anchor="ctr"/>
          <a:lstStyle/>
          <a:p>
            <a:r>
              <a:rPr lang="en-US" sz="2399" dirty="0" err="1"/>
              <a:t>BankLink</a:t>
            </a:r>
            <a:endParaRPr lang="en-US" sz="2399" dirty="0"/>
          </a:p>
          <a:p>
            <a:r>
              <a:rPr lang="en-US" sz="2399" dirty="0"/>
              <a:t>View client accounts or run a report</a:t>
            </a:r>
          </a:p>
          <a:p>
            <a:pPr lvl="1"/>
            <a:endParaRPr lang="en-US" sz="19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C8BBD-04C7-4F04-B2A7-05496C60E602}"/>
              </a:ext>
            </a:extLst>
          </p:cNvPr>
          <p:cNvGrpSpPr/>
          <p:nvPr/>
        </p:nvGrpSpPr>
        <p:grpSpPr>
          <a:xfrm>
            <a:off x="4707148" y="1890809"/>
            <a:ext cx="6191395" cy="3416997"/>
            <a:chOff x="4708375" y="1890408"/>
            <a:chExt cx="6193008" cy="3417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"/>
            <a:stretch/>
          </p:blipFill>
          <p:spPr>
            <a:xfrm>
              <a:off x="4708375" y="1890408"/>
              <a:ext cx="2596836" cy="3417887"/>
            </a:xfrm>
            <a:prstGeom prst="rect">
              <a:avLst/>
            </a:prstGeom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44"/>
            <a:stretch/>
          </p:blipFill>
          <p:spPr>
            <a:xfrm>
              <a:off x="7843284" y="1890408"/>
              <a:ext cx="3058099" cy="3417887"/>
            </a:xfrm>
            <a:prstGeom prst="rect">
              <a:avLst/>
            </a:prstGeom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F4BF12-2EAB-4E14-BFC6-12F313BBF2B5}"/>
                </a:ext>
              </a:extLst>
            </p:cNvPr>
            <p:cNvSpPr/>
            <p:nvPr/>
          </p:nvSpPr>
          <p:spPr>
            <a:xfrm>
              <a:off x="9358009" y="3824825"/>
              <a:ext cx="1293778" cy="334449"/>
            </a:xfrm>
            <a:prstGeom prst="rect">
              <a:avLst/>
            </a:prstGeom>
            <a:solidFill>
              <a:srgbClr val="FF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28A6446A-6B72-44C3-8453-F97E21B630DF}"/>
                </a:ext>
              </a:extLst>
            </p:cNvPr>
            <p:cNvSpPr/>
            <p:nvPr/>
          </p:nvSpPr>
          <p:spPr>
            <a:xfrm rot="10800000">
              <a:off x="9489124" y="3878194"/>
              <a:ext cx="996233" cy="227710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E243D6-B7B0-4E23-A187-773E2D8A333E}"/>
                </a:ext>
              </a:extLst>
            </p:cNvPr>
            <p:cNvSpPr/>
            <p:nvPr/>
          </p:nvSpPr>
          <p:spPr>
            <a:xfrm>
              <a:off x="5714239" y="4056093"/>
              <a:ext cx="1387481" cy="334449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E88EFC4-2EE6-480F-96D6-EED6D88BBC6F}"/>
                </a:ext>
              </a:extLst>
            </p:cNvPr>
            <p:cNvSpPr/>
            <p:nvPr/>
          </p:nvSpPr>
          <p:spPr>
            <a:xfrm rot="10800000">
              <a:off x="5801143" y="4130810"/>
              <a:ext cx="1213671" cy="227710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99"/>
            </a:p>
          </p:txBody>
        </p:sp>
      </p:grpSp>
    </p:spTree>
    <p:extLst>
      <p:ext uri="{BB962C8B-B14F-4D97-AF65-F5344CB8AC3E}">
        <p14:creationId xmlns:p14="http://schemas.microsoft.com/office/powerpoint/2010/main" val="25952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9769460-DF04-47A7-8D51-7955CEA72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999" dirty="0"/>
              <a:t>Thank you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1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88062-200A-45AA-8536-1045BEF1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Section 2: </a:t>
            </a:r>
            <a:br>
              <a:rPr lang="en-CA" b="1" dirty="0"/>
            </a:br>
            <a:r>
              <a:rPr lang="en-CA" sz="5800" dirty="0"/>
              <a:t>Online applications in minutes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F1859-7162-40C5-92D4-3583BACD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7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Important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77BFD-8690-4DC8-87CE-CB719767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455613" y="4227226"/>
            <a:ext cx="8823298" cy="4010782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Manulife Bank of Canada is a member of the Canada Deposit Insurance Corporation.</a:t>
            </a:r>
          </a:p>
          <a:p>
            <a:pPr marL="3174" indent="0">
              <a:spcBef>
                <a:spcPct val="0"/>
              </a:spcBef>
              <a:buNone/>
              <a:defRPr/>
            </a:pPr>
            <a:endParaRPr lang="en-US" sz="1600" dirty="0">
              <a:solidFill>
                <a:schemeClr val="bg1"/>
              </a:solidFill>
            </a:endParaRPr>
          </a:p>
          <a:p>
            <a:pPr marL="3174" indent="0">
              <a:spcBef>
                <a:spcPct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Manulife, Manulife Bank &amp; Stylized M Design, and Stylized M Design are trademarks of The Manufacturers Life Insurance Company and are used by it, and by its affiliates under license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A11174-8FC9-4C3C-85AE-C6A2E9C4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8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9312-3623-449D-B095-ECB67C99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799" dirty="0"/>
              <a:t>Make your clients’ cash work harder</a:t>
            </a:r>
            <a:endParaRPr lang="fr-CA" sz="27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E538-D681-462F-9BCE-F8082A9D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DDFC-2531-474C-A4CD-018A56DCB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3" y="1434190"/>
            <a:ext cx="9620192" cy="458484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Three key components </a:t>
            </a:r>
          </a:p>
          <a:p>
            <a:pPr marL="0" indent="0">
              <a:buNone/>
            </a:pPr>
            <a:r>
              <a:rPr lang="en-US" b="1" dirty="0"/>
              <a:t>– to be completed at once or individually as time permits</a:t>
            </a:r>
          </a:p>
          <a:p>
            <a:pPr marL="344385" indent="-344385">
              <a:buFont typeface="+mj-lt"/>
              <a:buAutoNum type="arabicPeriod"/>
            </a:pPr>
            <a:endParaRPr lang="en-US" sz="1799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479148-1AEE-48ED-A931-92023FC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8385" y="3437902"/>
            <a:ext cx="577417" cy="5774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00B14BB-D159-4866-BB8E-77CCA51D2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3581" y="3438418"/>
            <a:ext cx="577417" cy="5774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8D1FEEB-06E7-4B98-8BF4-8512A8E7C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4144" y="3438418"/>
            <a:ext cx="577417" cy="577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3DE09-E643-4F1E-9D3B-EB9952CB090A}"/>
              </a:ext>
            </a:extLst>
          </p:cNvPr>
          <p:cNvSpPr txBox="1"/>
          <p:nvPr/>
        </p:nvSpPr>
        <p:spPr>
          <a:xfrm>
            <a:off x="958873" y="4247732"/>
            <a:ext cx="22868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/>
              <a:t>Understanding our various deposit options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FC71B-0C21-4B71-B41F-D6D3AAE50594}"/>
              </a:ext>
            </a:extLst>
          </p:cNvPr>
          <p:cNvSpPr/>
          <p:nvPr/>
        </p:nvSpPr>
        <p:spPr>
          <a:xfrm>
            <a:off x="3605731" y="4247732"/>
            <a:ext cx="279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Discover the benefits of our online application system and how to use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23726-E2E7-4411-90E2-214B83CB9282}"/>
              </a:ext>
            </a:extLst>
          </p:cNvPr>
          <p:cNvSpPr/>
          <p:nvPr/>
        </p:nvSpPr>
        <p:spPr>
          <a:xfrm>
            <a:off x="6549972" y="4247732"/>
            <a:ext cx="279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Learn various sales strategies, customer segments and marketing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DAD30-3952-4E15-871E-22F8CF88E775}"/>
              </a:ext>
            </a:extLst>
          </p:cNvPr>
          <p:cNvSpPr/>
          <p:nvPr/>
        </p:nvSpPr>
        <p:spPr>
          <a:xfrm>
            <a:off x="3369733" y="2692400"/>
            <a:ext cx="3180239" cy="28617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9191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applications – The 5 minute account opening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57707" y="1755311"/>
            <a:ext cx="3394070" cy="374405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Advantage Account fits </a:t>
            </a:r>
            <a:br>
              <a:rPr lang="en-US" sz="2000" dirty="0"/>
            </a:br>
            <a:r>
              <a:rPr lang="en-US" sz="2000" dirty="0"/>
              <a:t>different client needs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New online application</a:t>
            </a:r>
          </a:p>
        </p:txBody>
      </p:sp>
      <p:pic>
        <p:nvPicPr>
          <p:cNvPr id="7" name="Picture Placeholder 6" descr="A person walking down the street&#10;&#10;Description generated with very high confidence">
            <a:extLst>
              <a:ext uri="{FF2B5EF4-FFF2-40B4-BE49-F238E27FC236}">
                <a16:creationId xmlns:a16="http://schemas.microsoft.com/office/drawing/2014/main" id="{1D147DD6-3EC0-4509-B75E-74441DF10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8" b="38"/>
          <a:stretch/>
        </p:blipFill>
        <p:spPr>
          <a:xfrm>
            <a:off x="7026540" y="0"/>
            <a:ext cx="5162285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D8A1-A2E2-4A18-A102-9380886546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2484" y="4198914"/>
            <a:ext cx="720100" cy="577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A36523-52E9-454C-84E2-84E8FC9700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2501" y="2633016"/>
            <a:ext cx="480067" cy="577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B23BEE-3A17-4438-9C3E-C2BC148A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0603E-024D-40D7-9E40-D651BD83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736" y="2349591"/>
            <a:ext cx="5270940" cy="245008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399" b="1" dirty="0">
                <a:solidFill>
                  <a:schemeClr val="accent4"/>
                </a:solidFill>
              </a:rPr>
              <a:t>$774 billion </a:t>
            </a:r>
            <a:br>
              <a:rPr lang="en-US" sz="2399" b="1" dirty="0">
                <a:solidFill>
                  <a:schemeClr val="accent2"/>
                </a:solidFill>
              </a:rPr>
            </a:br>
            <a:r>
              <a:rPr lang="en-US" sz="2399" b="1" dirty="0"/>
              <a:t>sits in bank accounts</a:t>
            </a:r>
          </a:p>
          <a:p>
            <a:r>
              <a:rPr lang="en-US" sz="1600" dirty="0"/>
              <a:t>$400 billion in zero interest </a:t>
            </a:r>
            <a:r>
              <a:rPr lang="en-US" sz="1600" dirty="0" err="1"/>
              <a:t>chequing</a:t>
            </a:r>
            <a:r>
              <a:rPr lang="en-US" sz="1600" dirty="0"/>
              <a:t> accounts</a:t>
            </a:r>
          </a:p>
          <a:p>
            <a:r>
              <a:rPr lang="en-US" sz="1600" dirty="0"/>
              <a:t>$374 billion in premium savings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37C3-F50F-4AC7-85F2-4502F2DC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DE476-697B-4AA5-8676-B5D9B70D4833}"/>
              </a:ext>
            </a:extLst>
          </p:cNvPr>
          <p:cNvCxnSpPr>
            <a:cxnSpLocks/>
          </p:cNvCxnSpPr>
          <p:nvPr/>
        </p:nvCxnSpPr>
        <p:spPr>
          <a:xfrm>
            <a:off x="6092825" y="2289784"/>
            <a:ext cx="0" cy="2569704"/>
          </a:xfrm>
          <a:prstGeom prst="line">
            <a:avLst/>
          </a:prstGeom>
          <a:ln w="190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CF1DC-769B-4166-A783-C8F95F123292}"/>
              </a:ext>
            </a:extLst>
          </p:cNvPr>
          <p:cNvGrpSpPr/>
          <p:nvPr/>
        </p:nvGrpSpPr>
        <p:grpSpPr>
          <a:xfrm>
            <a:off x="448057" y="2328059"/>
            <a:ext cx="5644766" cy="2493153"/>
            <a:chOff x="448174" y="2060575"/>
            <a:chExt cx="5646236" cy="24938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1735E9-C6BD-4AD7-88A1-98E3F0BBE637}"/>
                </a:ext>
              </a:extLst>
            </p:cNvPr>
            <p:cNvSpPr/>
            <p:nvPr/>
          </p:nvSpPr>
          <p:spPr>
            <a:xfrm>
              <a:off x="448174" y="3354048"/>
              <a:ext cx="56462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9" dirty="0">
                  <a:solidFill>
                    <a:sysClr val="windowText" lastClr="000000"/>
                  </a:solidFill>
                </a:rPr>
                <a:t>Your clients must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b="1" dirty="0">
                  <a:solidFill>
                    <a:sysClr val="windowText" lastClr="000000"/>
                  </a:solidFill>
                </a:rPr>
                <a:t>juggle their money </a:t>
              </a:r>
              <a:r>
                <a:rPr lang="en-US" sz="2399" dirty="0">
                  <a:solidFill>
                    <a:sysClr val="windowText" lastClr="000000"/>
                  </a:solidFill>
                </a:rPr>
                <a:t>to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dirty="0">
                  <a:solidFill>
                    <a:sysClr val="windowText" lastClr="000000"/>
                  </a:solidFill>
                </a:rPr>
                <a:t>earn interest on their cash</a:t>
              </a:r>
              <a:endParaRPr lang="en-CA" sz="2399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D0321C-F1E0-4293-A66F-928FA055E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867" y="2060575"/>
              <a:ext cx="704850" cy="1116013"/>
            </a:xfrm>
            <a:custGeom>
              <a:avLst/>
              <a:gdLst>
                <a:gd name="T0" fmla="*/ 116 w 216"/>
                <a:gd name="T1" fmla="*/ 32 h 344"/>
                <a:gd name="T2" fmla="*/ 116 w 216"/>
                <a:gd name="T3" fmla="*/ 8 h 344"/>
                <a:gd name="T4" fmla="*/ 108 w 216"/>
                <a:gd name="T5" fmla="*/ 16 h 344"/>
                <a:gd name="T6" fmla="*/ 36 w 216"/>
                <a:gd name="T7" fmla="*/ 36 h 344"/>
                <a:gd name="T8" fmla="*/ 52 w 216"/>
                <a:gd name="T9" fmla="*/ 20 h 344"/>
                <a:gd name="T10" fmla="*/ 52 w 216"/>
                <a:gd name="T11" fmla="*/ 44 h 344"/>
                <a:gd name="T12" fmla="*/ 180 w 216"/>
                <a:gd name="T13" fmla="*/ 32 h 344"/>
                <a:gd name="T14" fmla="*/ 196 w 216"/>
                <a:gd name="T15" fmla="*/ 48 h 344"/>
                <a:gd name="T16" fmla="*/ 188 w 216"/>
                <a:gd name="T17" fmla="*/ 48 h 344"/>
                <a:gd name="T18" fmla="*/ 180 w 216"/>
                <a:gd name="T19" fmla="*/ 40 h 344"/>
                <a:gd name="T20" fmla="*/ 100 w 216"/>
                <a:gd name="T21" fmla="*/ 116 h 344"/>
                <a:gd name="T22" fmla="*/ 100 w 216"/>
                <a:gd name="T23" fmla="*/ 68 h 344"/>
                <a:gd name="T24" fmla="*/ 80 w 216"/>
                <a:gd name="T25" fmla="*/ 88 h 344"/>
                <a:gd name="T26" fmla="*/ 0 w 216"/>
                <a:gd name="T27" fmla="*/ 92 h 344"/>
                <a:gd name="T28" fmla="*/ 16 w 216"/>
                <a:gd name="T29" fmla="*/ 76 h 344"/>
                <a:gd name="T30" fmla="*/ 16 w 216"/>
                <a:gd name="T31" fmla="*/ 100 h 344"/>
                <a:gd name="T32" fmla="*/ 200 w 216"/>
                <a:gd name="T33" fmla="*/ 108 h 344"/>
                <a:gd name="T34" fmla="*/ 216 w 216"/>
                <a:gd name="T35" fmla="*/ 124 h 344"/>
                <a:gd name="T36" fmla="*/ 208 w 216"/>
                <a:gd name="T37" fmla="*/ 124 h 344"/>
                <a:gd name="T38" fmla="*/ 200 w 216"/>
                <a:gd name="T39" fmla="*/ 116 h 344"/>
                <a:gd name="T40" fmla="*/ 51 w 216"/>
                <a:gd name="T41" fmla="*/ 130 h 344"/>
                <a:gd name="T42" fmla="*/ 6 w 216"/>
                <a:gd name="T43" fmla="*/ 132 h 344"/>
                <a:gd name="T44" fmla="*/ 46 w 216"/>
                <a:gd name="T45" fmla="*/ 191 h 344"/>
                <a:gd name="T46" fmla="*/ 67 w 216"/>
                <a:gd name="T47" fmla="*/ 331 h 344"/>
                <a:gd name="T48" fmla="*/ 95 w 216"/>
                <a:gd name="T49" fmla="*/ 332 h 344"/>
                <a:gd name="T50" fmla="*/ 108 w 216"/>
                <a:gd name="T51" fmla="*/ 239 h 344"/>
                <a:gd name="T52" fmla="*/ 122 w 216"/>
                <a:gd name="T53" fmla="*/ 344 h 344"/>
                <a:gd name="T54" fmla="*/ 136 w 216"/>
                <a:gd name="T55" fmla="*/ 176 h 344"/>
                <a:gd name="T56" fmla="*/ 158 w 216"/>
                <a:gd name="T57" fmla="*/ 202 h 344"/>
                <a:gd name="T58" fmla="*/ 204 w 216"/>
                <a:gd name="T59" fmla="*/ 172 h 344"/>
                <a:gd name="T60" fmla="*/ 152 w 216"/>
                <a:gd name="T61" fmla="*/ 139 h 344"/>
                <a:gd name="T62" fmla="*/ 67 w 216"/>
                <a:gd name="T63" fmla="*/ 120 h 344"/>
                <a:gd name="T64" fmla="*/ 139 w 216"/>
                <a:gd name="T65" fmla="*/ 131 h 344"/>
                <a:gd name="T66" fmla="*/ 162 w 216"/>
                <a:gd name="T67" fmla="*/ 179 h 344"/>
                <a:gd name="T68" fmla="*/ 195 w 216"/>
                <a:gd name="T69" fmla="*/ 181 h 344"/>
                <a:gd name="T70" fmla="*/ 136 w 216"/>
                <a:gd name="T71" fmla="*/ 150 h 344"/>
                <a:gd name="T72" fmla="*/ 128 w 216"/>
                <a:gd name="T73" fmla="*/ 330 h 344"/>
                <a:gd name="T74" fmla="*/ 116 w 216"/>
                <a:gd name="T75" fmla="*/ 235 h 344"/>
                <a:gd name="T76" fmla="*/ 87 w 216"/>
                <a:gd name="T77" fmla="*/ 235 h 344"/>
                <a:gd name="T78" fmla="*/ 75 w 216"/>
                <a:gd name="T79" fmla="*/ 330 h 344"/>
                <a:gd name="T80" fmla="*/ 67 w 216"/>
                <a:gd name="T81" fmla="*/ 150 h 344"/>
                <a:gd name="T82" fmla="*/ 41 w 216"/>
                <a:gd name="T83" fmla="*/ 181 h 344"/>
                <a:gd name="T84" fmla="*/ 20 w 216"/>
                <a:gd name="T85" fmla="*/ 135 h 344"/>
                <a:gd name="T86" fmla="*/ 58 w 216"/>
                <a:gd name="T87" fmla="*/ 13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344">
                  <a:moveTo>
                    <a:pt x="116" y="0"/>
                  </a:moveTo>
                  <a:cubicBezTo>
                    <a:pt x="107" y="0"/>
                    <a:pt x="100" y="7"/>
                    <a:pt x="100" y="16"/>
                  </a:cubicBezTo>
                  <a:cubicBezTo>
                    <a:pt x="100" y="25"/>
                    <a:pt x="107" y="32"/>
                    <a:pt x="116" y="32"/>
                  </a:cubicBezTo>
                  <a:cubicBezTo>
                    <a:pt x="125" y="32"/>
                    <a:pt x="132" y="25"/>
                    <a:pt x="132" y="16"/>
                  </a:cubicBezTo>
                  <a:cubicBezTo>
                    <a:pt x="132" y="7"/>
                    <a:pt x="125" y="0"/>
                    <a:pt x="116" y="0"/>
                  </a:cubicBezTo>
                  <a:close/>
                  <a:moveTo>
                    <a:pt x="116" y="8"/>
                  </a:moveTo>
                  <a:cubicBezTo>
                    <a:pt x="120" y="8"/>
                    <a:pt x="124" y="12"/>
                    <a:pt x="124" y="16"/>
                  </a:cubicBezTo>
                  <a:cubicBezTo>
                    <a:pt x="124" y="20"/>
                    <a:pt x="120" y="24"/>
                    <a:pt x="116" y="24"/>
                  </a:cubicBezTo>
                  <a:cubicBezTo>
                    <a:pt x="112" y="24"/>
                    <a:pt x="108" y="20"/>
                    <a:pt x="108" y="16"/>
                  </a:cubicBezTo>
                  <a:cubicBezTo>
                    <a:pt x="108" y="12"/>
                    <a:pt x="112" y="8"/>
                    <a:pt x="116" y="8"/>
                  </a:cubicBezTo>
                  <a:close/>
                  <a:moveTo>
                    <a:pt x="52" y="20"/>
                  </a:moveTo>
                  <a:cubicBezTo>
                    <a:pt x="43" y="20"/>
                    <a:pt x="36" y="27"/>
                    <a:pt x="36" y="36"/>
                  </a:cubicBezTo>
                  <a:cubicBezTo>
                    <a:pt x="36" y="45"/>
                    <a:pt x="43" y="52"/>
                    <a:pt x="52" y="52"/>
                  </a:cubicBezTo>
                  <a:cubicBezTo>
                    <a:pt x="61" y="52"/>
                    <a:pt x="68" y="45"/>
                    <a:pt x="68" y="36"/>
                  </a:cubicBezTo>
                  <a:cubicBezTo>
                    <a:pt x="68" y="27"/>
                    <a:pt x="61" y="20"/>
                    <a:pt x="52" y="20"/>
                  </a:cubicBezTo>
                  <a:close/>
                  <a:moveTo>
                    <a:pt x="52" y="28"/>
                  </a:moveTo>
                  <a:cubicBezTo>
                    <a:pt x="56" y="28"/>
                    <a:pt x="60" y="32"/>
                    <a:pt x="60" y="36"/>
                  </a:cubicBezTo>
                  <a:cubicBezTo>
                    <a:pt x="60" y="40"/>
                    <a:pt x="56" y="44"/>
                    <a:pt x="52" y="44"/>
                  </a:cubicBezTo>
                  <a:cubicBezTo>
                    <a:pt x="48" y="44"/>
                    <a:pt x="44" y="40"/>
                    <a:pt x="44" y="36"/>
                  </a:cubicBezTo>
                  <a:cubicBezTo>
                    <a:pt x="44" y="32"/>
                    <a:pt x="48" y="28"/>
                    <a:pt x="52" y="28"/>
                  </a:cubicBezTo>
                  <a:close/>
                  <a:moveTo>
                    <a:pt x="180" y="32"/>
                  </a:moveTo>
                  <a:cubicBezTo>
                    <a:pt x="171" y="32"/>
                    <a:pt x="164" y="39"/>
                    <a:pt x="164" y="48"/>
                  </a:cubicBezTo>
                  <a:cubicBezTo>
                    <a:pt x="164" y="57"/>
                    <a:pt x="171" y="64"/>
                    <a:pt x="180" y="64"/>
                  </a:cubicBezTo>
                  <a:cubicBezTo>
                    <a:pt x="189" y="64"/>
                    <a:pt x="196" y="57"/>
                    <a:pt x="196" y="48"/>
                  </a:cubicBezTo>
                  <a:cubicBezTo>
                    <a:pt x="196" y="39"/>
                    <a:pt x="189" y="32"/>
                    <a:pt x="180" y="32"/>
                  </a:cubicBezTo>
                  <a:close/>
                  <a:moveTo>
                    <a:pt x="180" y="40"/>
                  </a:moveTo>
                  <a:cubicBezTo>
                    <a:pt x="184" y="40"/>
                    <a:pt x="188" y="44"/>
                    <a:pt x="188" y="48"/>
                  </a:cubicBezTo>
                  <a:cubicBezTo>
                    <a:pt x="188" y="52"/>
                    <a:pt x="184" y="56"/>
                    <a:pt x="180" y="56"/>
                  </a:cubicBezTo>
                  <a:cubicBezTo>
                    <a:pt x="176" y="56"/>
                    <a:pt x="172" y="52"/>
                    <a:pt x="172" y="48"/>
                  </a:cubicBezTo>
                  <a:cubicBezTo>
                    <a:pt x="172" y="44"/>
                    <a:pt x="176" y="40"/>
                    <a:pt x="180" y="40"/>
                  </a:cubicBezTo>
                  <a:close/>
                  <a:moveTo>
                    <a:pt x="100" y="60"/>
                  </a:moveTo>
                  <a:cubicBezTo>
                    <a:pt x="85" y="60"/>
                    <a:pt x="72" y="73"/>
                    <a:pt x="72" y="88"/>
                  </a:cubicBezTo>
                  <a:cubicBezTo>
                    <a:pt x="72" y="103"/>
                    <a:pt x="85" y="116"/>
                    <a:pt x="100" y="116"/>
                  </a:cubicBezTo>
                  <a:cubicBezTo>
                    <a:pt x="115" y="116"/>
                    <a:pt x="128" y="103"/>
                    <a:pt x="128" y="88"/>
                  </a:cubicBezTo>
                  <a:cubicBezTo>
                    <a:pt x="128" y="73"/>
                    <a:pt x="115" y="60"/>
                    <a:pt x="100" y="60"/>
                  </a:cubicBezTo>
                  <a:close/>
                  <a:moveTo>
                    <a:pt x="100" y="68"/>
                  </a:moveTo>
                  <a:cubicBezTo>
                    <a:pt x="111" y="68"/>
                    <a:pt x="120" y="77"/>
                    <a:pt x="120" y="88"/>
                  </a:cubicBezTo>
                  <a:cubicBezTo>
                    <a:pt x="120" y="99"/>
                    <a:pt x="111" y="108"/>
                    <a:pt x="100" y="108"/>
                  </a:cubicBezTo>
                  <a:cubicBezTo>
                    <a:pt x="89" y="108"/>
                    <a:pt x="80" y="99"/>
                    <a:pt x="80" y="88"/>
                  </a:cubicBezTo>
                  <a:cubicBezTo>
                    <a:pt x="80" y="77"/>
                    <a:pt x="89" y="68"/>
                    <a:pt x="100" y="68"/>
                  </a:cubicBezTo>
                  <a:close/>
                  <a:moveTo>
                    <a:pt x="16" y="76"/>
                  </a:moveTo>
                  <a:cubicBezTo>
                    <a:pt x="7" y="76"/>
                    <a:pt x="0" y="83"/>
                    <a:pt x="0" y="92"/>
                  </a:cubicBezTo>
                  <a:cubicBezTo>
                    <a:pt x="0" y="101"/>
                    <a:pt x="7" y="108"/>
                    <a:pt x="16" y="108"/>
                  </a:cubicBezTo>
                  <a:cubicBezTo>
                    <a:pt x="25" y="108"/>
                    <a:pt x="32" y="101"/>
                    <a:pt x="32" y="92"/>
                  </a:cubicBezTo>
                  <a:cubicBezTo>
                    <a:pt x="32" y="83"/>
                    <a:pt x="25" y="76"/>
                    <a:pt x="16" y="76"/>
                  </a:cubicBezTo>
                  <a:close/>
                  <a:moveTo>
                    <a:pt x="16" y="84"/>
                  </a:moveTo>
                  <a:cubicBezTo>
                    <a:pt x="20" y="84"/>
                    <a:pt x="24" y="88"/>
                    <a:pt x="24" y="92"/>
                  </a:cubicBezTo>
                  <a:cubicBezTo>
                    <a:pt x="24" y="96"/>
                    <a:pt x="20" y="100"/>
                    <a:pt x="16" y="100"/>
                  </a:cubicBezTo>
                  <a:cubicBezTo>
                    <a:pt x="12" y="100"/>
                    <a:pt x="8" y="96"/>
                    <a:pt x="8" y="92"/>
                  </a:cubicBezTo>
                  <a:cubicBezTo>
                    <a:pt x="8" y="88"/>
                    <a:pt x="12" y="84"/>
                    <a:pt x="16" y="84"/>
                  </a:cubicBezTo>
                  <a:close/>
                  <a:moveTo>
                    <a:pt x="200" y="108"/>
                  </a:moveTo>
                  <a:cubicBezTo>
                    <a:pt x="191" y="108"/>
                    <a:pt x="184" y="115"/>
                    <a:pt x="184" y="124"/>
                  </a:cubicBezTo>
                  <a:cubicBezTo>
                    <a:pt x="184" y="133"/>
                    <a:pt x="191" y="140"/>
                    <a:pt x="200" y="140"/>
                  </a:cubicBezTo>
                  <a:cubicBezTo>
                    <a:pt x="209" y="140"/>
                    <a:pt x="216" y="133"/>
                    <a:pt x="216" y="124"/>
                  </a:cubicBezTo>
                  <a:cubicBezTo>
                    <a:pt x="216" y="115"/>
                    <a:pt x="209" y="108"/>
                    <a:pt x="200" y="108"/>
                  </a:cubicBezTo>
                  <a:close/>
                  <a:moveTo>
                    <a:pt x="200" y="116"/>
                  </a:moveTo>
                  <a:cubicBezTo>
                    <a:pt x="204" y="116"/>
                    <a:pt x="208" y="120"/>
                    <a:pt x="208" y="124"/>
                  </a:cubicBezTo>
                  <a:cubicBezTo>
                    <a:pt x="208" y="128"/>
                    <a:pt x="204" y="132"/>
                    <a:pt x="200" y="132"/>
                  </a:cubicBezTo>
                  <a:cubicBezTo>
                    <a:pt x="196" y="132"/>
                    <a:pt x="192" y="128"/>
                    <a:pt x="192" y="124"/>
                  </a:cubicBezTo>
                  <a:cubicBezTo>
                    <a:pt x="192" y="120"/>
                    <a:pt x="196" y="116"/>
                    <a:pt x="200" y="116"/>
                  </a:cubicBezTo>
                  <a:close/>
                  <a:moveTo>
                    <a:pt x="67" y="120"/>
                  </a:moveTo>
                  <a:cubicBezTo>
                    <a:pt x="64" y="120"/>
                    <a:pt x="61" y="121"/>
                    <a:pt x="58" y="122"/>
                  </a:cubicBezTo>
                  <a:cubicBezTo>
                    <a:pt x="55" y="124"/>
                    <a:pt x="52" y="127"/>
                    <a:pt x="51" y="130"/>
                  </a:cubicBezTo>
                  <a:cubicBezTo>
                    <a:pt x="48" y="136"/>
                    <a:pt x="45" y="143"/>
                    <a:pt x="41" y="149"/>
                  </a:cubicBezTo>
                  <a:cubicBezTo>
                    <a:pt x="35" y="142"/>
                    <a:pt x="29" y="134"/>
                    <a:pt x="23" y="128"/>
                  </a:cubicBezTo>
                  <a:cubicBezTo>
                    <a:pt x="16" y="126"/>
                    <a:pt x="9" y="127"/>
                    <a:pt x="6" y="132"/>
                  </a:cubicBezTo>
                  <a:cubicBezTo>
                    <a:pt x="2" y="137"/>
                    <a:pt x="2" y="144"/>
                    <a:pt x="6" y="150"/>
                  </a:cubicBezTo>
                  <a:cubicBezTo>
                    <a:pt x="16" y="163"/>
                    <a:pt x="27" y="176"/>
                    <a:pt x="35" y="187"/>
                  </a:cubicBezTo>
                  <a:cubicBezTo>
                    <a:pt x="38" y="189"/>
                    <a:pt x="42" y="191"/>
                    <a:pt x="46" y="191"/>
                  </a:cubicBezTo>
                  <a:cubicBezTo>
                    <a:pt x="50" y="191"/>
                    <a:pt x="54" y="189"/>
                    <a:pt x="57" y="187"/>
                  </a:cubicBezTo>
                  <a:cubicBezTo>
                    <a:pt x="61" y="181"/>
                    <a:pt x="63" y="175"/>
                    <a:pt x="66" y="169"/>
                  </a:cubicBezTo>
                  <a:cubicBezTo>
                    <a:pt x="67" y="331"/>
                    <a:pt x="67" y="331"/>
                    <a:pt x="67" y="331"/>
                  </a:cubicBezTo>
                  <a:cubicBezTo>
                    <a:pt x="67" y="331"/>
                    <a:pt x="67" y="332"/>
                    <a:pt x="67" y="332"/>
                  </a:cubicBezTo>
                  <a:cubicBezTo>
                    <a:pt x="69" y="339"/>
                    <a:pt x="75" y="344"/>
                    <a:pt x="81" y="344"/>
                  </a:cubicBezTo>
                  <a:cubicBezTo>
                    <a:pt x="87" y="344"/>
                    <a:pt x="93" y="339"/>
                    <a:pt x="95" y="332"/>
                  </a:cubicBezTo>
                  <a:cubicBezTo>
                    <a:pt x="95" y="332"/>
                    <a:pt x="95" y="331"/>
                    <a:pt x="95" y="331"/>
                  </a:cubicBezTo>
                  <a:cubicBezTo>
                    <a:pt x="95" y="239"/>
                    <a:pt x="95" y="239"/>
                    <a:pt x="95" y="239"/>
                  </a:cubicBezTo>
                  <a:cubicBezTo>
                    <a:pt x="108" y="239"/>
                    <a:pt x="108" y="239"/>
                    <a:pt x="108" y="239"/>
                  </a:cubicBezTo>
                  <a:cubicBezTo>
                    <a:pt x="108" y="331"/>
                    <a:pt x="108" y="331"/>
                    <a:pt x="108" y="331"/>
                  </a:cubicBezTo>
                  <a:cubicBezTo>
                    <a:pt x="108" y="331"/>
                    <a:pt x="108" y="332"/>
                    <a:pt x="108" y="332"/>
                  </a:cubicBezTo>
                  <a:cubicBezTo>
                    <a:pt x="110" y="339"/>
                    <a:pt x="116" y="344"/>
                    <a:pt x="122" y="344"/>
                  </a:cubicBezTo>
                  <a:cubicBezTo>
                    <a:pt x="128" y="344"/>
                    <a:pt x="133" y="339"/>
                    <a:pt x="136" y="332"/>
                  </a:cubicBezTo>
                  <a:cubicBezTo>
                    <a:pt x="136" y="332"/>
                    <a:pt x="136" y="331"/>
                    <a:pt x="136" y="33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8" y="180"/>
                    <a:pt x="139" y="185"/>
                    <a:pt x="141" y="190"/>
                  </a:cubicBezTo>
                  <a:cubicBezTo>
                    <a:pt x="143" y="194"/>
                    <a:pt x="145" y="197"/>
                    <a:pt x="148" y="200"/>
                  </a:cubicBezTo>
                  <a:cubicBezTo>
                    <a:pt x="151" y="202"/>
                    <a:pt x="155" y="203"/>
                    <a:pt x="158" y="202"/>
                  </a:cubicBezTo>
                  <a:cubicBezTo>
                    <a:pt x="172" y="197"/>
                    <a:pt x="186" y="193"/>
                    <a:pt x="199" y="189"/>
                  </a:cubicBezTo>
                  <a:cubicBezTo>
                    <a:pt x="200" y="188"/>
                    <a:pt x="200" y="188"/>
                    <a:pt x="201" y="187"/>
                  </a:cubicBezTo>
                  <a:cubicBezTo>
                    <a:pt x="204" y="183"/>
                    <a:pt x="206" y="177"/>
                    <a:pt x="204" y="172"/>
                  </a:cubicBezTo>
                  <a:cubicBezTo>
                    <a:pt x="203" y="167"/>
                    <a:pt x="198" y="162"/>
                    <a:pt x="191" y="162"/>
                  </a:cubicBezTo>
                  <a:cubicBezTo>
                    <a:pt x="182" y="165"/>
                    <a:pt x="172" y="168"/>
                    <a:pt x="163" y="17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0" y="134"/>
                    <a:pt x="148" y="129"/>
                    <a:pt x="145" y="126"/>
                  </a:cubicBezTo>
                  <a:cubicBezTo>
                    <a:pt x="142" y="122"/>
                    <a:pt x="137" y="120"/>
                    <a:pt x="132" y="120"/>
                  </a:cubicBezTo>
                  <a:lnTo>
                    <a:pt x="67" y="120"/>
                  </a:lnTo>
                  <a:close/>
                  <a:moveTo>
                    <a:pt x="67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5" y="128"/>
                    <a:pt x="137" y="129"/>
                    <a:pt x="139" y="131"/>
                  </a:cubicBezTo>
                  <a:cubicBezTo>
                    <a:pt x="141" y="133"/>
                    <a:pt x="143" y="137"/>
                    <a:pt x="145" y="141"/>
                  </a:cubicBezTo>
                  <a:cubicBezTo>
                    <a:pt x="157" y="176"/>
                    <a:pt x="157" y="176"/>
                    <a:pt x="157" y="176"/>
                  </a:cubicBezTo>
                  <a:cubicBezTo>
                    <a:pt x="158" y="178"/>
                    <a:pt x="160" y="180"/>
                    <a:pt x="162" y="179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5" y="171"/>
                    <a:pt x="196" y="172"/>
                    <a:pt x="196" y="174"/>
                  </a:cubicBezTo>
                  <a:cubicBezTo>
                    <a:pt x="197" y="176"/>
                    <a:pt x="196" y="179"/>
                    <a:pt x="195" y="181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2" y="194"/>
                    <a:pt x="150" y="189"/>
                    <a:pt x="148" y="186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5" y="149"/>
                    <a:pt x="133" y="148"/>
                    <a:pt x="131" y="148"/>
                  </a:cubicBezTo>
                  <a:cubicBezTo>
                    <a:pt x="129" y="148"/>
                    <a:pt x="128" y="150"/>
                    <a:pt x="128" y="152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6" y="334"/>
                    <a:pt x="124" y="336"/>
                    <a:pt x="122" y="336"/>
                  </a:cubicBezTo>
                  <a:cubicBezTo>
                    <a:pt x="120" y="336"/>
                    <a:pt x="117" y="334"/>
                    <a:pt x="116" y="330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33"/>
                    <a:pt x="114" y="231"/>
                    <a:pt x="112" y="231"/>
                  </a:cubicBezTo>
                  <a:cubicBezTo>
                    <a:pt x="91" y="231"/>
                    <a:pt x="91" y="231"/>
                    <a:pt x="91" y="231"/>
                  </a:cubicBezTo>
                  <a:cubicBezTo>
                    <a:pt x="89" y="231"/>
                    <a:pt x="87" y="233"/>
                    <a:pt x="87" y="235"/>
                  </a:cubicBezTo>
                  <a:cubicBezTo>
                    <a:pt x="87" y="330"/>
                    <a:pt x="87" y="330"/>
                    <a:pt x="87" y="330"/>
                  </a:cubicBezTo>
                  <a:cubicBezTo>
                    <a:pt x="85" y="334"/>
                    <a:pt x="83" y="336"/>
                    <a:pt x="81" y="336"/>
                  </a:cubicBezTo>
                  <a:cubicBezTo>
                    <a:pt x="79" y="336"/>
                    <a:pt x="76" y="335"/>
                    <a:pt x="75" y="33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0"/>
                    <a:pt x="73" y="148"/>
                    <a:pt x="71" y="148"/>
                  </a:cubicBezTo>
                  <a:cubicBezTo>
                    <a:pt x="70" y="147"/>
                    <a:pt x="68" y="148"/>
                    <a:pt x="67" y="15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0" y="182"/>
                    <a:pt x="48" y="183"/>
                    <a:pt x="46" y="183"/>
                  </a:cubicBezTo>
                  <a:cubicBezTo>
                    <a:pt x="44" y="183"/>
                    <a:pt x="42" y="182"/>
                    <a:pt x="41" y="181"/>
                  </a:cubicBezTo>
                  <a:cubicBezTo>
                    <a:pt x="32" y="169"/>
                    <a:pt x="22" y="158"/>
                    <a:pt x="13" y="146"/>
                  </a:cubicBezTo>
                  <a:cubicBezTo>
                    <a:pt x="11" y="142"/>
                    <a:pt x="11" y="138"/>
                    <a:pt x="12" y="137"/>
                  </a:cubicBezTo>
                  <a:cubicBezTo>
                    <a:pt x="13" y="135"/>
                    <a:pt x="16" y="134"/>
                    <a:pt x="20" y="135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41" y="160"/>
                    <a:pt x="45" y="160"/>
                    <a:pt x="46" y="158"/>
                  </a:cubicBezTo>
                  <a:cubicBezTo>
                    <a:pt x="50" y="150"/>
                    <a:pt x="54" y="141"/>
                    <a:pt x="58" y="133"/>
                  </a:cubicBezTo>
                  <a:cubicBezTo>
                    <a:pt x="59" y="132"/>
                    <a:pt x="60" y="130"/>
                    <a:pt x="62" y="129"/>
                  </a:cubicBezTo>
                  <a:cubicBezTo>
                    <a:pt x="63" y="128"/>
                    <a:pt x="65" y="128"/>
                    <a:pt x="67" y="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4D41F8-BC10-4482-8AD7-1D88D56B6EFD}"/>
              </a:ext>
            </a:extLst>
          </p:cNvPr>
          <p:cNvSpPr txBox="1"/>
          <p:nvPr/>
        </p:nvSpPr>
        <p:spPr>
          <a:xfrm>
            <a:off x="227012" y="5875696"/>
            <a:ext cx="5138210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¹Source: Investor Economics, December 2017 Household Balance Sheet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7845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B23BEE-3A17-4438-9C3E-C2BC148A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0603E-024D-40D7-9E40-D651BD83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736" y="2349591"/>
            <a:ext cx="5095965" cy="245008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399" b="1" dirty="0"/>
              <a:t>Are your clients…</a:t>
            </a:r>
          </a:p>
          <a:p>
            <a:r>
              <a:rPr lang="en-US" sz="1600" dirty="0"/>
              <a:t>Maximizing their TFSA and RRSP contributions?</a:t>
            </a:r>
          </a:p>
          <a:p>
            <a:r>
              <a:rPr lang="en-US" sz="1600" dirty="0"/>
              <a:t>Financial protected from disability, illness or death?</a:t>
            </a:r>
          </a:p>
          <a:p>
            <a:r>
              <a:rPr lang="en-US" sz="1600" dirty="0"/>
              <a:t>Sending their investment and insurance payments from an FI that also provides financial advice?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37C3-F50F-4AC7-85F2-4502F2DC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DE476-697B-4AA5-8676-B5D9B70D4833}"/>
              </a:ext>
            </a:extLst>
          </p:cNvPr>
          <p:cNvCxnSpPr>
            <a:cxnSpLocks/>
          </p:cNvCxnSpPr>
          <p:nvPr/>
        </p:nvCxnSpPr>
        <p:spPr>
          <a:xfrm>
            <a:off x="6092825" y="2289784"/>
            <a:ext cx="0" cy="2569704"/>
          </a:xfrm>
          <a:prstGeom prst="line">
            <a:avLst/>
          </a:prstGeom>
          <a:ln w="190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1428C3-E2B3-4057-9CCC-3C185F8A1EDA}"/>
              </a:ext>
            </a:extLst>
          </p:cNvPr>
          <p:cNvGrpSpPr/>
          <p:nvPr/>
        </p:nvGrpSpPr>
        <p:grpSpPr>
          <a:xfrm>
            <a:off x="448057" y="2446050"/>
            <a:ext cx="5644766" cy="2257173"/>
            <a:chOff x="448174" y="2563813"/>
            <a:chExt cx="5646236" cy="2257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1735E9-C6BD-4AD7-88A1-98E3F0BBE637}"/>
                </a:ext>
              </a:extLst>
            </p:cNvPr>
            <p:cNvSpPr/>
            <p:nvPr/>
          </p:nvSpPr>
          <p:spPr>
            <a:xfrm>
              <a:off x="448174" y="3621245"/>
              <a:ext cx="56462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9" dirty="0">
                  <a:solidFill>
                    <a:sysClr val="windowText" lastClr="000000"/>
                  </a:solidFill>
                </a:rPr>
                <a:t>Complicated banking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dirty="0">
                  <a:solidFill>
                    <a:sysClr val="windowText" lastClr="000000"/>
                  </a:solidFill>
                </a:rPr>
                <a:t>impacts clients’ ability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dirty="0">
                  <a:solidFill>
                    <a:sysClr val="windowText" lastClr="000000"/>
                  </a:solidFill>
                </a:rPr>
                <a:t>to </a:t>
              </a:r>
              <a:r>
                <a:rPr lang="en-US" sz="2399" b="1" dirty="0">
                  <a:solidFill>
                    <a:sysClr val="windowText" lastClr="000000"/>
                  </a:solidFill>
                </a:rPr>
                <a:t>grow</a:t>
              </a:r>
              <a:r>
                <a:rPr lang="en-US" sz="2399" dirty="0">
                  <a:solidFill>
                    <a:sysClr val="windowText" lastClr="000000"/>
                  </a:solidFill>
                </a:rPr>
                <a:t> and </a:t>
              </a:r>
              <a:r>
                <a:rPr lang="en-US" sz="2399" b="1" dirty="0">
                  <a:solidFill>
                    <a:sysClr val="windowText" lastClr="000000"/>
                  </a:solidFill>
                </a:rPr>
                <a:t>protect assets</a:t>
              </a:r>
              <a:endParaRPr lang="en-CA" sz="2399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6DF3634-7745-4F79-95FD-4F45EDD78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779" y="2563813"/>
              <a:ext cx="835026" cy="893763"/>
            </a:xfrm>
            <a:custGeom>
              <a:avLst/>
              <a:gdLst>
                <a:gd name="T0" fmla="*/ 108 w 208"/>
                <a:gd name="T1" fmla="*/ 4 h 224"/>
                <a:gd name="T2" fmla="*/ 100 w 208"/>
                <a:gd name="T3" fmla="*/ 4 h 224"/>
                <a:gd name="T4" fmla="*/ 0 w 208"/>
                <a:gd name="T5" fmla="*/ 108 h 224"/>
                <a:gd name="T6" fmla="*/ 6 w 208"/>
                <a:gd name="T7" fmla="*/ 111 h 224"/>
                <a:gd name="T8" fmla="*/ 32 w 208"/>
                <a:gd name="T9" fmla="*/ 104 h 224"/>
                <a:gd name="T10" fmla="*/ 56 w 208"/>
                <a:gd name="T11" fmla="*/ 110 h 224"/>
                <a:gd name="T12" fmla="*/ 62 w 208"/>
                <a:gd name="T13" fmla="*/ 111 h 224"/>
                <a:gd name="T14" fmla="*/ 100 w 208"/>
                <a:gd name="T15" fmla="*/ 100 h 224"/>
                <a:gd name="T16" fmla="*/ 44 w 208"/>
                <a:gd name="T17" fmla="*/ 120 h 224"/>
                <a:gd name="T18" fmla="*/ 40 w 208"/>
                <a:gd name="T19" fmla="*/ 124 h 224"/>
                <a:gd name="T20" fmla="*/ 41 w 208"/>
                <a:gd name="T21" fmla="*/ 191 h 224"/>
                <a:gd name="T22" fmla="*/ 100 w 208"/>
                <a:gd name="T23" fmla="*/ 192 h 224"/>
                <a:gd name="T24" fmla="*/ 88 w 208"/>
                <a:gd name="T25" fmla="*/ 216 h 224"/>
                <a:gd name="T26" fmla="*/ 72 w 208"/>
                <a:gd name="T27" fmla="*/ 200 h 224"/>
                <a:gd name="T28" fmla="*/ 88 w 208"/>
                <a:gd name="T29" fmla="*/ 224 h 224"/>
                <a:gd name="T30" fmla="*/ 108 w 208"/>
                <a:gd name="T31" fmla="*/ 192 h 224"/>
                <a:gd name="T32" fmla="*/ 167 w 208"/>
                <a:gd name="T33" fmla="*/ 191 h 224"/>
                <a:gd name="T34" fmla="*/ 168 w 208"/>
                <a:gd name="T35" fmla="*/ 124 h 224"/>
                <a:gd name="T36" fmla="*/ 164 w 208"/>
                <a:gd name="T37" fmla="*/ 120 h 224"/>
                <a:gd name="T38" fmla="*/ 108 w 208"/>
                <a:gd name="T39" fmla="*/ 100 h 224"/>
                <a:gd name="T40" fmla="*/ 143 w 208"/>
                <a:gd name="T41" fmla="*/ 110 h 224"/>
                <a:gd name="T42" fmla="*/ 150 w 208"/>
                <a:gd name="T43" fmla="*/ 111 h 224"/>
                <a:gd name="T44" fmla="*/ 176 w 208"/>
                <a:gd name="T45" fmla="*/ 104 h 224"/>
                <a:gd name="T46" fmla="*/ 200 w 208"/>
                <a:gd name="T47" fmla="*/ 110 h 224"/>
                <a:gd name="T48" fmla="*/ 204 w 208"/>
                <a:gd name="T49" fmla="*/ 112 h 224"/>
                <a:gd name="T50" fmla="*/ 208 w 208"/>
                <a:gd name="T51" fmla="*/ 108 h 224"/>
                <a:gd name="T52" fmla="*/ 56 w 208"/>
                <a:gd name="T53" fmla="*/ 101 h 224"/>
                <a:gd name="T54" fmla="*/ 8 w 208"/>
                <a:gd name="T55" fmla="*/ 101 h 224"/>
                <a:gd name="T56" fmla="*/ 80 w 208"/>
                <a:gd name="T57" fmla="*/ 27 h 224"/>
                <a:gd name="T58" fmla="*/ 56 w 208"/>
                <a:gd name="T59" fmla="*/ 101 h 224"/>
                <a:gd name="T60" fmla="*/ 55 w 208"/>
                <a:gd name="T61" fmla="*/ 128 h 224"/>
                <a:gd name="T62" fmla="*/ 48 w 208"/>
                <a:gd name="T63" fmla="*/ 128 h 224"/>
                <a:gd name="T64" fmla="*/ 48 w 208"/>
                <a:gd name="T65" fmla="*/ 177 h 224"/>
                <a:gd name="T66" fmla="*/ 48 w 208"/>
                <a:gd name="T67" fmla="*/ 184 h 224"/>
                <a:gd name="T68" fmla="*/ 153 w 208"/>
                <a:gd name="T69" fmla="*/ 184 h 224"/>
                <a:gd name="T70" fmla="*/ 160 w 208"/>
                <a:gd name="T71" fmla="*/ 184 h 224"/>
                <a:gd name="T72" fmla="*/ 160 w 208"/>
                <a:gd name="T73" fmla="*/ 135 h 224"/>
                <a:gd name="T74" fmla="*/ 160 w 208"/>
                <a:gd name="T75" fmla="*/ 128 h 224"/>
                <a:gd name="T76" fmla="*/ 160 w 208"/>
                <a:gd name="T77" fmla="*/ 144 h 224"/>
                <a:gd name="T78" fmla="*/ 144 w 208"/>
                <a:gd name="T79" fmla="*/ 184 h 224"/>
                <a:gd name="T80" fmla="*/ 48 w 208"/>
                <a:gd name="T81" fmla="*/ 168 h 224"/>
                <a:gd name="T82" fmla="*/ 64 w 208"/>
                <a:gd name="T83" fmla="*/ 128 h 224"/>
                <a:gd name="T84" fmla="*/ 104 w 208"/>
                <a:gd name="T85" fmla="*/ 92 h 224"/>
                <a:gd name="T86" fmla="*/ 76 w 208"/>
                <a:gd name="T87" fmla="*/ 45 h 224"/>
                <a:gd name="T88" fmla="*/ 104 w 208"/>
                <a:gd name="T89" fmla="*/ 24 h 224"/>
                <a:gd name="T90" fmla="*/ 132 w 208"/>
                <a:gd name="T91" fmla="*/ 45 h 224"/>
                <a:gd name="T92" fmla="*/ 104 w 208"/>
                <a:gd name="T93" fmla="*/ 92 h 224"/>
                <a:gd name="T94" fmla="*/ 152 w 208"/>
                <a:gd name="T95" fmla="*/ 101 h 224"/>
                <a:gd name="T96" fmla="*/ 128 w 208"/>
                <a:gd name="T97" fmla="*/ 27 h 224"/>
                <a:gd name="T98" fmla="*/ 200 w 208"/>
                <a:gd name="T99" fmla="*/ 101 h 224"/>
                <a:gd name="T100" fmla="*/ 104 w 208"/>
                <a:gd name="T101" fmla="*/ 176 h 224"/>
                <a:gd name="T102" fmla="*/ 104 w 208"/>
                <a:gd name="T103" fmla="*/ 136 h 224"/>
                <a:gd name="T104" fmla="*/ 104 w 208"/>
                <a:gd name="T105" fmla="*/ 176 h 224"/>
                <a:gd name="T106" fmla="*/ 116 w 208"/>
                <a:gd name="T107" fmla="*/ 156 h 224"/>
                <a:gd name="T108" fmla="*/ 92 w 208"/>
                <a:gd name="T109" fmla="*/ 1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24">
                  <a:moveTo>
                    <a:pt x="108" y="16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2"/>
                    <a:pt x="106" y="0"/>
                    <a:pt x="104" y="0"/>
                  </a:cubicBezTo>
                  <a:cubicBezTo>
                    <a:pt x="102" y="0"/>
                    <a:pt x="100" y="2"/>
                    <a:pt x="100" y="4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45" y="18"/>
                    <a:pt x="0" y="62"/>
                    <a:pt x="0" y="108"/>
                  </a:cubicBezTo>
                  <a:cubicBezTo>
                    <a:pt x="0" y="109"/>
                    <a:pt x="1" y="111"/>
                    <a:pt x="2" y="112"/>
                  </a:cubicBezTo>
                  <a:cubicBezTo>
                    <a:pt x="3" y="112"/>
                    <a:pt x="5" y="112"/>
                    <a:pt x="6" y="111"/>
                  </a:cubicBezTo>
                  <a:cubicBezTo>
                    <a:pt x="6" y="111"/>
                    <a:pt x="7" y="111"/>
                    <a:pt x="8" y="110"/>
                  </a:cubicBezTo>
                  <a:cubicBezTo>
                    <a:pt x="12" y="108"/>
                    <a:pt x="21" y="104"/>
                    <a:pt x="32" y="104"/>
                  </a:cubicBezTo>
                  <a:cubicBezTo>
                    <a:pt x="39" y="104"/>
                    <a:pt x="46" y="106"/>
                    <a:pt x="50" y="108"/>
                  </a:cubicBezTo>
                  <a:cubicBezTo>
                    <a:pt x="53" y="109"/>
                    <a:pt x="55" y="110"/>
                    <a:pt x="56" y="110"/>
                  </a:cubicBezTo>
                  <a:cubicBezTo>
                    <a:pt x="57" y="111"/>
                    <a:pt x="58" y="111"/>
                    <a:pt x="58" y="111"/>
                  </a:cubicBezTo>
                  <a:cubicBezTo>
                    <a:pt x="59" y="112"/>
                    <a:pt x="61" y="112"/>
                    <a:pt x="62" y="111"/>
                  </a:cubicBezTo>
                  <a:cubicBezTo>
                    <a:pt x="62" y="111"/>
                    <a:pt x="63" y="111"/>
                    <a:pt x="65" y="110"/>
                  </a:cubicBezTo>
                  <a:cubicBezTo>
                    <a:pt x="71" y="107"/>
                    <a:pt x="84" y="101"/>
                    <a:pt x="100" y="10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20"/>
                    <a:pt x="42" y="120"/>
                    <a:pt x="41" y="121"/>
                  </a:cubicBezTo>
                  <a:cubicBezTo>
                    <a:pt x="40" y="122"/>
                    <a:pt x="40" y="123"/>
                    <a:pt x="40" y="124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9"/>
                    <a:pt x="40" y="190"/>
                    <a:pt x="41" y="191"/>
                  </a:cubicBezTo>
                  <a:cubicBezTo>
                    <a:pt x="42" y="192"/>
                    <a:pt x="43" y="192"/>
                    <a:pt x="44" y="19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0" y="211"/>
                    <a:pt x="95" y="216"/>
                    <a:pt x="88" y="216"/>
                  </a:cubicBezTo>
                  <a:cubicBezTo>
                    <a:pt x="81" y="216"/>
                    <a:pt x="76" y="211"/>
                    <a:pt x="76" y="204"/>
                  </a:cubicBezTo>
                  <a:cubicBezTo>
                    <a:pt x="76" y="202"/>
                    <a:pt x="74" y="200"/>
                    <a:pt x="72" y="200"/>
                  </a:cubicBezTo>
                  <a:cubicBezTo>
                    <a:pt x="70" y="200"/>
                    <a:pt x="68" y="202"/>
                    <a:pt x="68" y="204"/>
                  </a:cubicBezTo>
                  <a:cubicBezTo>
                    <a:pt x="68" y="215"/>
                    <a:pt x="77" y="224"/>
                    <a:pt x="88" y="224"/>
                  </a:cubicBezTo>
                  <a:cubicBezTo>
                    <a:pt x="99" y="224"/>
                    <a:pt x="108" y="215"/>
                    <a:pt x="108" y="204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64" y="192"/>
                    <a:pt x="164" y="192"/>
                    <a:pt x="164" y="192"/>
                  </a:cubicBezTo>
                  <a:cubicBezTo>
                    <a:pt x="165" y="192"/>
                    <a:pt x="166" y="192"/>
                    <a:pt x="167" y="191"/>
                  </a:cubicBezTo>
                  <a:cubicBezTo>
                    <a:pt x="168" y="190"/>
                    <a:pt x="168" y="189"/>
                    <a:pt x="168" y="188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3"/>
                    <a:pt x="168" y="122"/>
                    <a:pt x="167" y="121"/>
                  </a:cubicBezTo>
                  <a:cubicBezTo>
                    <a:pt x="166" y="120"/>
                    <a:pt x="165" y="120"/>
                    <a:pt x="16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18" y="101"/>
                    <a:pt x="127" y="103"/>
                    <a:pt x="134" y="106"/>
                  </a:cubicBezTo>
                  <a:cubicBezTo>
                    <a:pt x="138" y="107"/>
                    <a:pt x="141" y="109"/>
                    <a:pt x="143" y="110"/>
                  </a:cubicBezTo>
                  <a:cubicBezTo>
                    <a:pt x="145" y="111"/>
                    <a:pt x="146" y="111"/>
                    <a:pt x="146" y="111"/>
                  </a:cubicBezTo>
                  <a:cubicBezTo>
                    <a:pt x="147" y="112"/>
                    <a:pt x="149" y="112"/>
                    <a:pt x="150" y="111"/>
                  </a:cubicBezTo>
                  <a:cubicBezTo>
                    <a:pt x="150" y="111"/>
                    <a:pt x="151" y="111"/>
                    <a:pt x="152" y="110"/>
                  </a:cubicBezTo>
                  <a:cubicBezTo>
                    <a:pt x="156" y="108"/>
                    <a:pt x="165" y="104"/>
                    <a:pt x="176" y="104"/>
                  </a:cubicBezTo>
                  <a:cubicBezTo>
                    <a:pt x="183" y="104"/>
                    <a:pt x="190" y="106"/>
                    <a:pt x="194" y="108"/>
                  </a:cubicBezTo>
                  <a:cubicBezTo>
                    <a:pt x="197" y="109"/>
                    <a:pt x="199" y="110"/>
                    <a:pt x="200" y="110"/>
                  </a:cubicBezTo>
                  <a:cubicBezTo>
                    <a:pt x="201" y="111"/>
                    <a:pt x="202" y="111"/>
                    <a:pt x="202" y="111"/>
                  </a:cubicBezTo>
                  <a:cubicBezTo>
                    <a:pt x="203" y="112"/>
                    <a:pt x="203" y="112"/>
                    <a:pt x="204" y="112"/>
                  </a:cubicBezTo>
                  <a:cubicBezTo>
                    <a:pt x="205" y="112"/>
                    <a:pt x="205" y="112"/>
                    <a:pt x="206" y="112"/>
                  </a:cubicBezTo>
                  <a:cubicBezTo>
                    <a:pt x="207" y="111"/>
                    <a:pt x="208" y="109"/>
                    <a:pt x="208" y="108"/>
                  </a:cubicBezTo>
                  <a:cubicBezTo>
                    <a:pt x="208" y="62"/>
                    <a:pt x="163" y="18"/>
                    <a:pt x="108" y="16"/>
                  </a:cubicBezTo>
                  <a:close/>
                  <a:moveTo>
                    <a:pt x="56" y="101"/>
                  </a:moveTo>
                  <a:cubicBezTo>
                    <a:pt x="51" y="99"/>
                    <a:pt x="42" y="96"/>
                    <a:pt x="32" y="96"/>
                  </a:cubicBezTo>
                  <a:cubicBezTo>
                    <a:pt x="22" y="96"/>
                    <a:pt x="14" y="99"/>
                    <a:pt x="8" y="101"/>
                  </a:cubicBezTo>
                  <a:cubicBezTo>
                    <a:pt x="10" y="83"/>
                    <a:pt x="20" y="65"/>
                    <a:pt x="36" y="50"/>
                  </a:cubicBezTo>
                  <a:cubicBezTo>
                    <a:pt x="48" y="40"/>
                    <a:pt x="63" y="31"/>
                    <a:pt x="80" y="27"/>
                  </a:cubicBezTo>
                  <a:cubicBezTo>
                    <a:pt x="76" y="31"/>
                    <a:pt x="72" y="36"/>
                    <a:pt x="69" y="41"/>
                  </a:cubicBezTo>
                  <a:cubicBezTo>
                    <a:pt x="61" y="56"/>
                    <a:pt x="56" y="77"/>
                    <a:pt x="56" y="101"/>
                  </a:cubicBezTo>
                  <a:close/>
                  <a:moveTo>
                    <a:pt x="48" y="128"/>
                  </a:moveTo>
                  <a:cubicBezTo>
                    <a:pt x="55" y="128"/>
                    <a:pt x="55" y="128"/>
                    <a:pt x="55" y="128"/>
                  </a:cubicBezTo>
                  <a:cubicBezTo>
                    <a:pt x="54" y="131"/>
                    <a:pt x="51" y="134"/>
                    <a:pt x="48" y="135"/>
                  </a:cubicBezTo>
                  <a:lnTo>
                    <a:pt x="48" y="128"/>
                  </a:lnTo>
                  <a:close/>
                  <a:moveTo>
                    <a:pt x="48" y="184"/>
                  </a:moveTo>
                  <a:cubicBezTo>
                    <a:pt x="48" y="177"/>
                    <a:pt x="48" y="177"/>
                    <a:pt x="48" y="177"/>
                  </a:cubicBezTo>
                  <a:cubicBezTo>
                    <a:pt x="51" y="178"/>
                    <a:pt x="54" y="181"/>
                    <a:pt x="55" y="184"/>
                  </a:cubicBezTo>
                  <a:lnTo>
                    <a:pt x="48" y="184"/>
                  </a:lnTo>
                  <a:close/>
                  <a:moveTo>
                    <a:pt x="160" y="184"/>
                  </a:moveTo>
                  <a:cubicBezTo>
                    <a:pt x="153" y="184"/>
                    <a:pt x="153" y="184"/>
                    <a:pt x="153" y="184"/>
                  </a:cubicBezTo>
                  <a:cubicBezTo>
                    <a:pt x="154" y="181"/>
                    <a:pt x="157" y="178"/>
                    <a:pt x="160" y="177"/>
                  </a:cubicBezTo>
                  <a:lnTo>
                    <a:pt x="160" y="184"/>
                  </a:lnTo>
                  <a:close/>
                  <a:moveTo>
                    <a:pt x="160" y="128"/>
                  </a:moveTo>
                  <a:cubicBezTo>
                    <a:pt x="160" y="135"/>
                    <a:pt x="160" y="135"/>
                    <a:pt x="160" y="135"/>
                  </a:cubicBezTo>
                  <a:cubicBezTo>
                    <a:pt x="157" y="134"/>
                    <a:pt x="154" y="131"/>
                    <a:pt x="153" y="128"/>
                  </a:cubicBezTo>
                  <a:lnTo>
                    <a:pt x="160" y="128"/>
                  </a:lnTo>
                  <a:close/>
                  <a:moveTo>
                    <a:pt x="144" y="128"/>
                  </a:moveTo>
                  <a:cubicBezTo>
                    <a:pt x="146" y="136"/>
                    <a:pt x="152" y="142"/>
                    <a:pt x="160" y="144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52" y="170"/>
                    <a:pt x="146" y="176"/>
                    <a:pt x="144" y="18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62" y="176"/>
                    <a:pt x="56" y="170"/>
                    <a:pt x="48" y="168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56" y="142"/>
                    <a:pt x="62" y="136"/>
                    <a:pt x="64" y="128"/>
                  </a:cubicBezTo>
                  <a:lnTo>
                    <a:pt x="144" y="128"/>
                  </a:lnTo>
                  <a:close/>
                  <a:moveTo>
                    <a:pt x="104" y="92"/>
                  </a:moveTo>
                  <a:cubicBezTo>
                    <a:pt x="87" y="92"/>
                    <a:pt x="72" y="98"/>
                    <a:pt x="64" y="101"/>
                  </a:cubicBezTo>
                  <a:cubicBezTo>
                    <a:pt x="64" y="78"/>
                    <a:pt x="69" y="58"/>
                    <a:pt x="76" y="45"/>
                  </a:cubicBezTo>
                  <a:cubicBezTo>
                    <a:pt x="84" y="31"/>
                    <a:pt x="9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4" y="24"/>
                    <a:pt x="124" y="31"/>
                    <a:pt x="132" y="45"/>
                  </a:cubicBezTo>
                  <a:cubicBezTo>
                    <a:pt x="139" y="58"/>
                    <a:pt x="144" y="78"/>
                    <a:pt x="144" y="101"/>
                  </a:cubicBezTo>
                  <a:cubicBezTo>
                    <a:pt x="136" y="98"/>
                    <a:pt x="121" y="92"/>
                    <a:pt x="104" y="92"/>
                  </a:cubicBezTo>
                  <a:close/>
                  <a:moveTo>
                    <a:pt x="176" y="96"/>
                  </a:moveTo>
                  <a:cubicBezTo>
                    <a:pt x="166" y="96"/>
                    <a:pt x="157" y="99"/>
                    <a:pt x="152" y="101"/>
                  </a:cubicBezTo>
                  <a:cubicBezTo>
                    <a:pt x="152" y="77"/>
                    <a:pt x="147" y="56"/>
                    <a:pt x="139" y="41"/>
                  </a:cubicBezTo>
                  <a:cubicBezTo>
                    <a:pt x="136" y="36"/>
                    <a:pt x="132" y="31"/>
                    <a:pt x="128" y="27"/>
                  </a:cubicBezTo>
                  <a:cubicBezTo>
                    <a:pt x="145" y="31"/>
                    <a:pt x="160" y="40"/>
                    <a:pt x="172" y="50"/>
                  </a:cubicBezTo>
                  <a:cubicBezTo>
                    <a:pt x="188" y="65"/>
                    <a:pt x="198" y="83"/>
                    <a:pt x="200" y="101"/>
                  </a:cubicBezTo>
                  <a:cubicBezTo>
                    <a:pt x="194" y="99"/>
                    <a:pt x="186" y="96"/>
                    <a:pt x="176" y="96"/>
                  </a:cubicBezTo>
                  <a:close/>
                  <a:moveTo>
                    <a:pt x="104" y="176"/>
                  </a:moveTo>
                  <a:cubicBezTo>
                    <a:pt x="115" y="176"/>
                    <a:pt x="124" y="167"/>
                    <a:pt x="124" y="156"/>
                  </a:cubicBezTo>
                  <a:cubicBezTo>
                    <a:pt x="124" y="145"/>
                    <a:pt x="115" y="136"/>
                    <a:pt x="104" y="136"/>
                  </a:cubicBezTo>
                  <a:cubicBezTo>
                    <a:pt x="93" y="136"/>
                    <a:pt x="84" y="145"/>
                    <a:pt x="84" y="156"/>
                  </a:cubicBezTo>
                  <a:cubicBezTo>
                    <a:pt x="84" y="167"/>
                    <a:pt x="93" y="176"/>
                    <a:pt x="104" y="176"/>
                  </a:cubicBezTo>
                  <a:close/>
                  <a:moveTo>
                    <a:pt x="104" y="144"/>
                  </a:moveTo>
                  <a:cubicBezTo>
                    <a:pt x="111" y="144"/>
                    <a:pt x="116" y="149"/>
                    <a:pt x="116" y="156"/>
                  </a:cubicBezTo>
                  <a:cubicBezTo>
                    <a:pt x="116" y="163"/>
                    <a:pt x="111" y="168"/>
                    <a:pt x="104" y="168"/>
                  </a:cubicBezTo>
                  <a:cubicBezTo>
                    <a:pt x="97" y="168"/>
                    <a:pt x="92" y="163"/>
                    <a:pt x="92" y="156"/>
                  </a:cubicBezTo>
                  <a:cubicBezTo>
                    <a:pt x="92" y="149"/>
                    <a:pt x="97" y="144"/>
                    <a:pt x="104" y="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</p:grpSp>
    </p:spTree>
    <p:extLst>
      <p:ext uri="{BB962C8B-B14F-4D97-AF65-F5344CB8AC3E}">
        <p14:creationId xmlns:p14="http://schemas.microsoft.com/office/powerpoint/2010/main" val="18638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B23BEE-3A17-4438-9C3E-C2BC148A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00603E-024D-40D7-9E40-D651BD83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736" y="2351577"/>
            <a:ext cx="5095965" cy="2450088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399" b="1" dirty="0"/>
              <a:t>Would you be interested in…</a:t>
            </a:r>
          </a:p>
          <a:p>
            <a:r>
              <a:rPr lang="en-US" sz="1600" dirty="0"/>
              <a:t>Simplifying your clients’ banking, </a:t>
            </a:r>
          </a:p>
          <a:p>
            <a:r>
              <a:rPr lang="en-US" sz="1600" dirty="0"/>
              <a:t>Improving their financial plan, and </a:t>
            </a:r>
          </a:p>
          <a:p>
            <a:r>
              <a:rPr lang="en-US" sz="1600" dirty="0"/>
              <a:t>Growing your business at the same time?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399" b="1" dirty="0">
                <a:solidFill>
                  <a:schemeClr val="accent4"/>
                </a:solidFill>
              </a:rPr>
              <a:t>Are you ready to discover how clients can start banking with </a:t>
            </a:r>
            <a:br>
              <a:rPr lang="en-US" sz="2399" b="1" dirty="0">
                <a:solidFill>
                  <a:schemeClr val="accent4"/>
                </a:solidFill>
              </a:rPr>
            </a:br>
            <a:r>
              <a:rPr lang="en-US" sz="2399" b="1" dirty="0">
                <a:solidFill>
                  <a:schemeClr val="accent4"/>
                </a:solidFill>
              </a:rPr>
              <a:t>you in 5 minutes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37C3-F50F-4AC7-85F2-4502F2DC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DE476-697B-4AA5-8676-B5D9B70D4833}"/>
              </a:ext>
            </a:extLst>
          </p:cNvPr>
          <p:cNvCxnSpPr>
            <a:cxnSpLocks/>
          </p:cNvCxnSpPr>
          <p:nvPr/>
        </p:nvCxnSpPr>
        <p:spPr>
          <a:xfrm>
            <a:off x="6092825" y="2114733"/>
            <a:ext cx="0" cy="2923777"/>
          </a:xfrm>
          <a:prstGeom prst="line">
            <a:avLst/>
          </a:prstGeom>
          <a:ln w="190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B3010E-3F9C-4841-A0DF-B1A661A763A3}"/>
              </a:ext>
            </a:extLst>
          </p:cNvPr>
          <p:cNvGrpSpPr/>
          <p:nvPr/>
        </p:nvGrpSpPr>
        <p:grpSpPr>
          <a:xfrm>
            <a:off x="448057" y="2351577"/>
            <a:ext cx="5644766" cy="2355938"/>
            <a:chOff x="448174" y="2348988"/>
            <a:chExt cx="5646236" cy="2356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1735E9-C6BD-4AD7-88A1-98E3F0BBE637}"/>
                </a:ext>
              </a:extLst>
            </p:cNvPr>
            <p:cNvSpPr/>
            <p:nvPr/>
          </p:nvSpPr>
          <p:spPr>
            <a:xfrm>
              <a:off x="448174" y="3505211"/>
              <a:ext cx="56462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9" dirty="0">
                  <a:solidFill>
                    <a:sysClr val="windowText" lastClr="000000"/>
                  </a:solidFill>
                </a:rPr>
                <a:t>Protect your business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dirty="0">
                  <a:solidFill>
                    <a:sysClr val="windowText" lastClr="000000"/>
                  </a:solidFill>
                </a:rPr>
                <a:t>and add bank assets </a:t>
              </a:r>
              <a:br>
                <a:rPr lang="en-US" sz="2399" dirty="0">
                  <a:solidFill>
                    <a:sysClr val="windowText" lastClr="000000"/>
                  </a:solidFill>
                </a:rPr>
              </a:br>
              <a:r>
                <a:rPr lang="en-US" sz="2399" dirty="0">
                  <a:solidFill>
                    <a:sysClr val="windowText" lastClr="000000"/>
                  </a:solidFill>
                </a:rPr>
                <a:t>in </a:t>
              </a:r>
              <a:r>
                <a:rPr lang="en-US" sz="2399" b="1" dirty="0">
                  <a:solidFill>
                    <a:sysClr val="windowText" lastClr="000000"/>
                  </a:solidFill>
                </a:rPr>
                <a:t>5 minutes or less</a:t>
              </a:r>
              <a:endParaRPr lang="en-CA" sz="2399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E1E654B-AE51-4B85-94E6-3BEB06349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191" y="2348988"/>
              <a:ext cx="768203" cy="992700"/>
            </a:xfrm>
            <a:custGeom>
              <a:avLst/>
              <a:gdLst>
                <a:gd name="T0" fmla="*/ 157 w 160"/>
                <a:gd name="T1" fmla="*/ 63 h 208"/>
                <a:gd name="T2" fmla="*/ 136 w 160"/>
                <a:gd name="T3" fmla="*/ 55 h 208"/>
                <a:gd name="T4" fmla="*/ 92 w 160"/>
                <a:gd name="T5" fmla="*/ 32 h 208"/>
                <a:gd name="T6" fmla="*/ 96 w 160"/>
                <a:gd name="T7" fmla="*/ 0 h 208"/>
                <a:gd name="T8" fmla="*/ 64 w 160"/>
                <a:gd name="T9" fmla="*/ 32 h 208"/>
                <a:gd name="T10" fmla="*/ 33 w 160"/>
                <a:gd name="T11" fmla="*/ 64 h 208"/>
                <a:gd name="T12" fmla="*/ 7 w 160"/>
                <a:gd name="T13" fmla="*/ 55 h 208"/>
                <a:gd name="T14" fmla="*/ 16 w 160"/>
                <a:gd name="T15" fmla="*/ 81 h 208"/>
                <a:gd name="T16" fmla="*/ 160 w 160"/>
                <a:gd name="T17" fmla="*/ 128 h 208"/>
                <a:gd name="T18" fmla="*/ 145 w 160"/>
                <a:gd name="T19" fmla="*/ 59 h 208"/>
                <a:gd name="T20" fmla="*/ 148 w 160"/>
                <a:gd name="T21" fmla="*/ 66 h 208"/>
                <a:gd name="T22" fmla="*/ 142 w 160"/>
                <a:gd name="T23" fmla="*/ 60 h 208"/>
                <a:gd name="T24" fmla="*/ 64 w 160"/>
                <a:gd name="T25" fmla="*/ 8 h 208"/>
                <a:gd name="T26" fmla="*/ 96 w 160"/>
                <a:gd name="T27" fmla="*/ 24 h 208"/>
                <a:gd name="T28" fmla="*/ 84 w 160"/>
                <a:gd name="T29" fmla="*/ 48 h 208"/>
                <a:gd name="T30" fmla="*/ 76 w 160"/>
                <a:gd name="T31" fmla="*/ 32 h 208"/>
                <a:gd name="T32" fmla="*/ 11 w 160"/>
                <a:gd name="T33" fmla="*/ 63 h 208"/>
                <a:gd name="T34" fmla="*/ 18 w 160"/>
                <a:gd name="T35" fmla="*/ 60 h 208"/>
                <a:gd name="T36" fmla="*/ 12 w 160"/>
                <a:gd name="T37" fmla="*/ 66 h 208"/>
                <a:gd name="T38" fmla="*/ 80 w 160"/>
                <a:gd name="T39" fmla="*/ 56 h 208"/>
                <a:gd name="T40" fmla="*/ 80 w 160"/>
                <a:gd name="T41" fmla="*/ 80 h 208"/>
                <a:gd name="T42" fmla="*/ 80 w 160"/>
                <a:gd name="T43" fmla="*/ 64 h 208"/>
                <a:gd name="T44" fmla="*/ 80 w 160"/>
                <a:gd name="T45" fmla="*/ 80 h 208"/>
                <a:gd name="T46" fmla="*/ 76 w 160"/>
                <a:gd name="T47" fmla="*/ 188 h 208"/>
                <a:gd name="T48" fmla="*/ 84 w 160"/>
                <a:gd name="T49" fmla="*/ 180 h 208"/>
                <a:gd name="T50" fmla="*/ 132 w 160"/>
                <a:gd name="T51" fmla="*/ 124 h 208"/>
                <a:gd name="T52" fmla="*/ 140 w 160"/>
                <a:gd name="T53" fmla="*/ 132 h 208"/>
                <a:gd name="T54" fmla="*/ 118 w 160"/>
                <a:gd name="T55" fmla="*/ 161 h 208"/>
                <a:gd name="T56" fmla="*/ 118 w 160"/>
                <a:gd name="T57" fmla="*/ 173 h 208"/>
                <a:gd name="T58" fmla="*/ 124 w 160"/>
                <a:gd name="T59" fmla="*/ 167 h 208"/>
                <a:gd name="T60" fmla="*/ 20 w 160"/>
                <a:gd name="T61" fmla="*/ 120 h 208"/>
                <a:gd name="T62" fmla="*/ 28 w 160"/>
                <a:gd name="T63" fmla="*/ 128 h 208"/>
                <a:gd name="T64" fmla="*/ 39 w 160"/>
                <a:gd name="T65" fmla="*/ 159 h 208"/>
                <a:gd name="T66" fmla="*/ 36 w 160"/>
                <a:gd name="T67" fmla="*/ 171 h 208"/>
                <a:gd name="T68" fmla="*/ 45 w 160"/>
                <a:gd name="T69" fmla="*/ 159 h 208"/>
                <a:gd name="T70" fmla="*/ 36 w 160"/>
                <a:gd name="T71" fmla="*/ 79 h 208"/>
                <a:gd name="T72" fmla="*/ 45 w 160"/>
                <a:gd name="T73" fmla="*/ 92 h 208"/>
                <a:gd name="T74" fmla="*/ 42 w 160"/>
                <a:gd name="T75" fmla="*/ 79 h 208"/>
                <a:gd name="T76" fmla="*/ 117 w 160"/>
                <a:gd name="T77" fmla="*/ 85 h 208"/>
                <a:gd name="T78" fmla="*/ 64 w 160"/>
                <a:gd name="T79" fmla="*/ 128 h 208"/>
                <a:gd name="T80" fmla="*/ 94 w 160"/>
                <a:gd name="T81" fmla="*/ 120 h 208"/>
                <a:gd name="T82" fmla="*/ 72 w 160"/>
                <a:gd name="T83" fmla="*/ 128 h 208"/>
                <a:gd name="T84" fmla="*/ 80 w 160"/>
                <a:gd name="T85" fmla="*/ 1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208">
                  <a:moveTo>
                    <a:pt x="144" y="81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6" y="69"/>
                    <a:pt x="157" y="66"/>
                    <a:pt x="157" y="63"/>
                  </a:cubicBezTo>
                  <a:cubicBezTo>
                    <a:pt x="157" y="60"/>
                    <a:pt x="156" y="57"/>
                    <a:pt x="153" y="55"/>
                  </a:cubicBezTo>
                  <a:cubicBezTo>
                    <a:pt x="151" y="52"/>
                    <a:pt x="148" y="51"/>
                    <a:pt x="145" y="51"/>
                  </a:cubicBezTo>
                  <a:cubicBezTo>
                    <a:pt x="142" y="51"/>
                    <a:pt x="139" y="52"/>
                    <a:pt x="136" y="5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17" y="56"/>
                    <a:pt x="105" y="51"/>
                    <a:pt x="92" y="49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5" y="32"/>
                    <a:pt x="112" y="25"/>
                    <a:pt x="112" y="16"/>
                  </a:cubicBezTo>
                  <a:cubicBezTo>
                    <a:pt x="112" y="7"/>
                    <a:pt x="105" y="0"/>
                    <a:pt x="9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0"/>
                    <a:pt x="48" y="7"/>
                    <a:pt x="48" y="16"/>
                  </a:cubicBezTo>
                  <a:cubicBezTo>
                    <a:pt x="48" y="25"/>
                    <a:pt x="55" y="32"/>
                    <a:pt x="64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5" y="51"/>
                    <a:pt x="43" y="56"/>
                    <a:pt x="33" y="64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1" y="52"/>
                    <a:pt x="18" y="51"/>
                    <a:pt x="15" y="51"/>
                  </a:cubicBezTo>
                  <a:cubicBezTo>
                    <a:pt x="12" y="51"/>
                    <a:pt x="9" y="52"/>
                    <a:pt x="7" y="55"/>
                  </a:cubicBezTo>
                  <a:cubicBezTo>
                    <a:pt x="4" y="57"/>
                    <a:pt x="3" y="60"/>
                    <a:pt x="3" y="63"/>
                  </a:cubicBezTo>
                  <a:cubicBezTo>
                    <a:pt x="3" y="66"/>
                    <a:pt x="4" y="69"/>
                    <a:pt x="7" y="72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6" y="94"/>
                    <a:pt x="0" y="110"/>
                    <a:pt x="0" y="128"/>
                  </a:cubicBezTo>
                  <a:cubicBezTo>
                    <a:pt x="0" y="172"/>
                    <a:pt x="36" y="208"/>
                    <a:pt x="80" y="208"/>
                  </a:cubicBezTo>
                  <a:cubicBezTo>
                    <a:pt x="124" y="208"/>
                    <a:pt x="160" y="172"/>
                    <a:pt x="160" y="128"/>
                  </a:cubicBezTo>
                  <a:cubicBezTo>
                    <a:pt x="160" y="110"/>
                    <a:pt x="154" y="94"/>
                    <a:pt x="144" y="81"/>
                  </a:cubicBezTo>
                  <a:close/>
                  <a:moveTo>
                    <a:pt x="142" y="60"/>
                  </a:moveTo>
                  <a:cubicBezTo>
                    <a:pt x="143" y="60"/>
                    <a:pt x="144" y="59"/>
                    <a:pt x="145" y="59"/>
                  </a:cubicBezTo>
                  <a:cubicBezTo>
                    <a:pt x="146" y="59"/>
                    <a:pt x="147" y="60"/>
                    <a:pt x="148" y="60"/>
                  </a:cubicBezTo>
                  <a:cubicBezTo>
                    <a:pt x="148" y="61"/>
                    <a:pt x="149" y="62"/>
                    <a:pt x="149" y="63"/>
                  </a:cubicBezTo>
                  <a:cubicBezTo>
                    <a:pt x="149" y="64"/>
                    <a:pt x="148" y="65"/>
                    <a:pt x="148" y="66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7" y="72"/>
                    <a:pt x="136" y="71"/>
                    <a:pt x="134" y="69"/>
                  </a:cubicBezTo>
                  <a:lnTo>
                    <a:pt x="142" y="60"/>
                  </a:lnTo>
                  <a:close/>
                  <a:moveTo>
                    <a:pt x="64" y="24"/>
                  </a:moveTo>
                  <a:cubicBezTo>
                    <a:pt x="60" y="24"/>
                    <a:pt x="56" y="20"/>
                    <a:pt x="56" y="16"/>
                  </a:cubicBezTo>
                  <a:cubicBezTo>
                    <a:pt x="56" y="12"/>
                    <a:pt x="60" y="8"/>
                    <a:pt x="64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0" y="8"/>
                    <a:pt x="104" y="12"/>
                    <a:pt x="104" y="16"/>
                  </a:cubicBezTo>
                  <a:cubicBezTo>
                    <a:pt x="104" y="20"/>
                    <a:pt x="100" y="24"/>
                    <a:pt x="96" y="24"/>
                  </a:cubicBezTo>
                  <a:lnTo>
                    <a:pt x="64" y="24"/>
                  </a:lnTo>
                  <a:close/>
                  <a:moveTo>
                    <a:pt x="84" y="32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1" y="48"/>
                    <a:pt x="80" y="48"/>
                  </a:cubicBezTo>
                  <a:cubicBezTo>
                    <a:pt x="79" y="48"/>
                    <a:pt x="77" y="48"/>
                    <a:pt x="76" y="48"/>
                  </a:cubicBezTo>
                  <a:cubicBezTo>
                    <a:pt x="76" y="32"/>
                    <a:pt x="76" y="32"/>
                    <a:pt x="76" y="32"/>
                  </a:cubicBezTo>
                  <a:lnTo>
                    <a:pt x="84" y="32"/>
                  </a:lnTo>
                  <a:close/>
                  <a:moveTo>
                    <a:pt x="12" y="66"/>
                  </a:moveTo>
                  <a:cubicBezTo>
                    <a:pt x="12" y="65"/>
                    <a:pt x="11" y="64"/>
                    <a:pt x="11" y="63"/>
                  </a:cubicBezTo>
                  <a:cubicBezTo>
                    <a:pt x="11" y="62"/>
                    <a:pt x="12" y="61"/>
                    <a:pt x="12" y="60"/>
                  </a:cubicBezTo>
                  <a:cubicBezTo>
                    <a:pt x="13" y="60"/>
                    <a:pt x="14" y="59"/>
                    <a:pt x="15" y="59"/>
                  </a:cubicBezTo>
                  <a:cubicBezTo>
                    <a:pt x="16" y="59"/>
                    <a:pt x="17" y="60"/>
                    <a:pt x="18" y="60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4" y="71"/>
                    <a:pt x="23" y="72"/>
                    <a:pt x="21" y="74"/>
                  </a:cubicBezTo>
                  <a:lnTo>
                    <a:pt x="12" y="66"/>
                  </a:lnTo>
                  <a:close/>
                  <a:moveTo>
                    <a:pt x="80" y="200"/>
                  </a:moveTo>
                  <a:cubicBezTo>
                    <a:pt x="40" y="200"/>
                    <a:pt x="8" y="168"/>
                    <a:pt x="8" y="128"/>
                  </a:cubicBezTo>
                  <a:cubicBezTo>
                    <a:pt x="8" y="88"/>
                    <a:pt x="40" y="56"/>
                    <a:pt x="80" y="56"/>
                  </a:cubicBezTo>
                  <a:cubicBezTo>
                    <a:pt x="120" y="56"/>
                    <a:pt x="152" y="88"/>
                    <a:pt x="152" y="128"/>
                  </a:cubicBezTo>
                  <a:cubicBezTo>
                    <a:pt x="152" y="168"/>
                    <a:pt x="120" y="200"/>
                    <a:pt x="80" y="200"/>
                  </a:cubicBezTo>
                  <a:close/>
                  <a:moveTo>
                    <a:pt x="80" y="80"/>
                  </a:moveTo>
                  <a:cubicBezTo>
                    <a:pt x="82" y="80"/>
                    <a:pt x="84" y="78"/>
                    <a:pt x="84" y="76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6"/>
                    <a:pt x="82" y="64"/>
                    <a:pt x="80" y="64"/>
                  </a:cubicBezTo>
                  <a:cubicBezTo>
                    <a:pt x="78" y="64"/>
                    <a:pt x="76" y="66"/>
                    <a:pt x="76" y="68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8"/>
                    <a:pt x="78" y="80"/>
                    <a:pt x="80" y="80"/>
                  </a:cubicBezTo>
                  <a:close/>
                  <a:moveTo>
                    <a:pt x="80" y="176"/>
                  </a:moveTo>
                  <a:cubicBezTo>
                    <a:pt x="78" y="176"/>
                    <a:pt x="76" y="178"/>
                    <a:pt x="76" y="180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6" y="190"/>
                    <a:pt x="78" y="192"/>
                    <a:pt x="80" y="192"/>
                  </a:cubicBezTo>
                  <a:cubicBezTo>
                    <a:pt x="82" y="192"/>
                    <a:pt x="84" y="190"/>
                    <a:pt x="84" y="188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4" y="178"/>
                    <a:pt x="82" y="176"/>
                    <a:pt x="80" y="176"/>
                  </a:cubicBezTo>
                  <a:close/>
                  <a:moveTo>
                    <a:pt x="140" y="124"/>
                  </a:moveTo>
                  <a:cubicBezTo>
                    <a:pt x="132" y="124"/>
                    <a:pt x="132" y="124"/>
                    <a:pt x="132" y="124"/>
                  </a:cubicBezTo>
                  <a:cubicBezTo>
                    <a:pt x="130" y="124"/>
                    <a:pt x="128" y="126"/>
                    <a:pt x="128" y="128"/>
                  </a:cubicBezTo>
                  <a:cubicBezTo>
                    <a:pt x="128" y="130"/>
                    <a:pt x="130" y="132"/>
                    <a:pt x="132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2" y="132"/>
                    <a:pt x="144" y="130"/>
                    <a:pt x="144" y="128"/>
                  </a:cubicBezTo>
                  <a:cubicBezTo>
                    <a:pt x="144" y="126"/>
                    <a:pt x="142" y="124"/>
                    <a:pt x="140" y="124"/>
                  </a:cubicBezTo>
                  <a:close/>
                  <a:moveTo>
                    <a:pt x="118" y="161"/>
                  </a:moveTo>
                  <a:cubicBezTo>
                    <a:pt x="117" y="160"/>
                    <a:pt x="114" y="160"/>
                    <a:pt x="113" y="161"/>
                  </a:cubicBezTo>
                  <a:cubicBezTo>
                    <a:pt x="111" y="163"/>
                    <a:pt x="111" y="165"/>
                    <a:pt x="113" y="167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9" y="173"/>
                    <a:pt x="120" y="174"/>
                    <a:pt x="121" y="174"/>
                  </a:cubicBezTo>
                  <a:cubicBezTo>
                    <a:pt x="122" y="174"/>
                    <a:pt x="123" y="173"/>
                    <a:pt x="124" y="173"/>
                  </a:cubicBezTo>
                  <a:cubicBezTo>
                    <a:pt x="125" y="171"/>
                    <a:pt x="125" y="169"/>
                    <a:pt x="124" y="167"/>
                  </a:cubicBezTo>
                  <a:lnTo>
                    <a:pt x="118" y="161"/>
                  </a:lnTo>
                  <a:close/>
                  <a:moveTo>
                    <a:pt x="28" y="120"/>
                  </a:moveTo>
                  <a:cubicBezTo>
                    <a:pt x="20" y="120"/>
                    <a:pt x="20" y="120"/>
                    <a:pt x="20" y="120"/>
                  </a:cubicBezTo>
                  <a:cubicBezTo>
                    <a:pt x="18" y="120"/>
                    <a:pt x="16" y="122"/>
                    <a:pt x="16" y="124"/>
                  </a:cubicBezTo>
                  <a:cubicBezTo>
                    <a:pt x="16" y="126"/>
                    <a:pt x="18" y="128"/>
                    <a:pt x="20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30" y="128"/>
                    <a:pt x="32" y="126"/>
                    <a:pt x="32" y="124"/>
                  </a:cubicBezTo>
                  <a:cubicBezTo>
                    <a:pt x="32" y="122"/>
                    <a:pt x="30" y="120"/>
                    <a:pt x="28" y="120"/>
                  </a:cubicBezTo>
                  <a:close/>
                  <a:moveTo>
                    <a:pt x="39" y="159"/>
                  </a:moveTo>
                  <a:cubicBezTo>
                    <a:pt x="33" y="164"/>
                    <a:pt x="33" y="164"/>
                    <a:pt x="33" y="164"/>
                  </a:cubicBezTo>
                  <a:cubicBezTo>
                    <a:pt x="32" y="166"/>
                    <a:pt x="32" y="168"/>
                    <a:pt x="33" y="170"/>
                  </a:cubicBezTo>
                  <a:cubicBezTo>
                    <a:pt x="34" y="171"/>
                    <a:pt x="35" y="171"/>
                    <a:pt x="36" y="171"/>
                  </a:cubicBezTo>
                  <a:cubicBezTo>
                    <a:pt x="37" y="171"/>
                    <a:pt x="38" y="171"/>
                    <a:pt x="39" y="170"/>
                  </a:cubicBezTo>
                  <a:cubicBezTo>
                    <a:pt x="45" y="164"/>
                    <a:pt x="45" y="164"/>
                    <a:pt x="45" y="164"/>
                  </a:cubicBezTo>
                  <a:cubicBezTo>
                    <a:pt x="46" y="163"/>
                    <a:pt x="46" y="160"/>
                    <a:pt x="45" y="159"/>
                  </a:cubicBezTo>
                  <a:cubicBezTo>
                    <a:pt x="43" y="157"/>
                    <a:pt x="41" y="157"/>
                    <a:pt x="39" y="159"/>
                  </a:cubicBezTo>
                  <a:close/>
                  <a:moveTo>
                    <a:pt x="42" y="79"/>
                  </a:moveTo>
                  <a:cubicBezTo>
                    <a:pt x="40" y="78"/>
                    <a:pt x="38" y="78"/>
                    <a:pt x="36" y="79"/>
                  </a:cubicBezTo>
                  <a:cubicBezTo>
                    <a:pt x="35" y="81"/>
                    <a:pt x="35" y="83"/>
                    <a:pt x="36" y="8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1"/>
                    <a:pt x="44" y="92"/>
                    <a:pt x="45" y="92"/>
                  </a:cubicBezTo>
                  <a:cubicBezTo>
                    <a:pt x="46" y="92"/>
                    <a:pt x="47" y="91"/>
                    <a:pt x="47" y="91"/>
                  </a:cubicBezTo>
                  <a:cubicBezTo>
                    <a:pt x="49" y="89"/>
                    <a:pt x="49" y="87"/>
                    <a:pt x="47" y="85"/>
                  </a:cubicBezTo>
                  <a:lnTo>
                    <a:pt x="42" y="79"/>
                  </a:lnTo>
                  <a:close/>
                  <a:moveTo>
                    <a:pt x="123" y="91"/>
                  </a:moveTo>
                  <a:cubicBezTo>
                    <a:pt x="124" y="89"/>
                    <a:pt x="124" y="87"/>
                    <a:pt x="123" y="85"/>
                  </a:cubicBezTo>
                  <a:cubicBezTo>
                    <a:pt x="121" y="84"/>
                    <a:pt x="119" y="84"/>
                    <a:pt x="117" y="85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6" y="113"/>
                    <a:pt x="83" y="112"/>
                    <a:pt x="80" y="112"/>
                  </a:cubicBezTo>
                  <a:cubicBezTo>
                    <a:pt x="71" y="112"/>
                    <a:pt x="64" y="119"/>
                    <a:pt x="64" y="128"/>
                  </a:cubicBezTo>
                  <a:cubicBezTo>
                    <a:pt x="64" y="137"/>
                    <a:pt x="71" y="144"/>
                    <a:pt x="80" y="144"/>
                  </a:cubicBezTo>
                  <a:cubicBezTo>
                    <a:pt x="89" y="144"/>
                    <a:pt x="96" y="137"/>
                    <a:pt x="96" y="128"/>
                  </a:cubicBezTo>
                  <a:cubicBezTo>
                    <a:pt x="96" y="125"/>
                    <a:pt x="95" y="122"/>
                    <a:pt x="94" y="120"/>
                  </a:cubicBezTo>
                  <a:lnTo>
                    <a:pt x="123" y="91"/>
                  </a:lnTo>
                  <a:close/>
                  <a:moveTo>
                    <a:pt x="80" y="136"/>
                  </a:moveTo>
                  <a:cubicBezTo>
                    <a:pt x="76" y="136"/>
                    <a:pt x="72" y="132"/>
                    <a:pt x="72" y="128"/>
                  </a:cubicBezTo>
                  <a:cubicBezTo>
                    <a:pt x="72" y="124"/>
                    <a:pt x="76" y="120"/>
                    <a:pt x="80" y="120"/>
                  </a:cubicBezTo>
                  <a:cubicBezTo>
                    <a:pt x="84" y="120"/>
                    <a:pt x="88" y="124"/>
                    <a:pt x="88" y="128"/>
                  </a:cubicBezTo>
                  <a:cubicBezTo>
                    <a:pt x="88" y="132"/>
                    <a:pt x="84" y="136"/>
                    <a:pt x="80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CA" sz="1799"/>
            </a:p>
          </p:txBody>
        </p:sp>
      </p:grpSp>
    </p:spTree>
    <p:extLst>
      <p:ext uri="{BB962C8B-B14F-4D97-AF65-F5344CB8AC3E}">
        <p14:creationId xmlns:p14="http://schemas.microsoft.com/office/powerpoint/2010/main" val="31040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 of our new </a:t>
            </a:r>
            <a:br>
              <a:rPr lang="en-US" dirty="0"/>
            </a:br>
            <a:r>
              <a:rPr lang="en-US" dirty="0"/>
              <a:t>online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5613" y="1862287"/>
            <a:ext cx="6520128" cy="374405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Reasons to use new online application:</a:t>
            </a:r>
          </a:p>
          <a:p>
            <a:r>
              <a:rPr lang="en-US" dirty="0"/>
              <a:t>Convenience 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Easy-to-use </a:t>
            </a:r>
          </a:p>
          <a:p>
            <a:r>
              <a:rPr lang="en-US" dirty="0"/>
              <a:t>Instant processing</a:t>
            </a:r>
          </a:p>
          <a:p>
            <a:r>
              <a:rPr lang="en-US" dirty="0"/>
              <a:t>Immediate funding</a:t>
            </a:r>
          </a:p>
          <a:p>
            <a:r>
              <a:rPr lang="en-US" dirty="0"/>
              <a:t>Grow your business </a:t>
            </a:r>
          </a:p>
          <a:p>
            <a:pPr lvl="1"/>
            <a:r>
              <a:rPr lang="en-US" dirty="0"/>
              <a:t>Earn 25 bps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Picture Placeholder 18" descr="A person sitting on a couch&#10;&#10;Description generated with very high confidence">
            <a:extLst>
              <a:ext uri="{FF2B5EF4-FFF2-40B4-BE49-F238E27FC236}">
                <a16:creationId xmlns:a16="http://schemas.microsoft.com/office/drawing/2014/main" id="{C09FC2C6-90BD-4490-ADE9-6CBE2D94EE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/>
          <a:stretch/>
        </p:blipFill>
        <p:spPr>
          <a:xfrm>
            <a:off x="6975742" y="1405"/>
            <a:ext cx="5213083" cy="6858000"/>
          </a:xfrm>
        </p:spPr>
      </p:pic>
    </p:spTree>
    <p:extLst>
      <p:ext uri="{BB962C8B-B14F-4D97-AF65-F5344CB8AC3E}">
        <p14:creationId xmlns:p14="http://schemas.microsoft.com/office/powerpoint/2010/main" val="25750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733631-0C6C-4C11-8441-9D2562F4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91" y="3033020"/>
            <a:ext cx="11292840" cy="791961"/>
          </a:xfrm>
        </p:spPr>
        <p:txBody>
          <a:bodyPr/>
          <a:lstStyle/>
          <a:p>
            <a:r>
              <a:rPr lang="en-US" dirty="0"/>
              <a:t>Three easy steps to better banking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97870-D2EA-4A69-A12A-E030C97D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3B34-C87C-402E-ABB0-13B7C9DEBBC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9C678-02FB-4DCE-936A-AB00D36BEBD0}"/>
              </a:ext>
            </a:extLst>
          </p:cNvPr>
          <p:cNvSpPr/>
          <p:nvPr/>
        </p:nvSpPr>
        <p:spPr>
          <a:xfrm>
            <a:off x="742351" y="4505150"/>
            <a:ext cx="3059623" cy="114604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99" dirty="0"/>
              <a:t>Share your custom online </a:t>
            </a:r>
            <a:br>
              <a:rPr lang="en-US" sz="1799" dirty="0"/>
            </a:br>
            <a:r>
              <a:rPr lang="en-US" sz="1799" dirty="0"/>
              <a:t>application webpage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AA707-6DC4-471A-BC87-339D8F912F05}"/>
              </a:ext>
            </a:extLst>
          </p:cNvPr>
          <p:cNvSpPr/>
          <p:nvPr/>
        </p:nvSpPr>
        <p:spPr>
          <a:xfrm>
            <a:off x="4574326" y="4505150"/>
            <a:ext cx="3059623" cy="114604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99" dirty="0"/>
              <a:t>Have your client </a:t>
            </a:r>
            <a:br>
              <a:rPr lang="en-US" sz="1799" dirty="0"/>
            </a:br>
            <a:r>
              <a:rPr lang="en-US" sz="1799" dirty="0"/>
              <a:t>complete the application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96BECC-148A-4B34-BDF4-CA6ADE2BCDC6}"/>
              </a:ext>
            </a:extLst>
          </p:cNvPr>
          <p:cNvSpPr/>
          <p:nvPr/>
        </p:nvSpPr>
        <p:spPr>
          <a:xfrm>
            <a:off x="8406301" y="4505150"/>
            <a:ext cx="3059623" cy="1146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799" dirty="0"/>
              <a:t>Help your client </a:t>
            </a:r>
            <a:br>
              <a:rPr lang="en-US" sz="1799" dirty="0"/>
            </a:br>
            <a:r>
              <a:rPr lang="en-US" sz="1799" dirty="0"/>
              <a:t>simplify and save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424CF4-92B3-4852-A43F-8256239AB0B1}"/>
              </a:ext>
            </a:extLst>
          </p:cNvPr>
          <p:cNvSpPr/>
          <p:nvPr/>
        </p:nvSpPr>
        <p:spPr>
          <a:xfrm>
            <a:off x="2035418" y="4208673"/>
            <a:ext cx="473489" cy="473489"/>
          </a:xfrm>
          <a:prstGeom prst="ellipse">
            <a:avLst/>
          </a:prstGeom>
          <a:solidFill>
            <a:schemeClr val="accent4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1</a:t>
            </a:r>
            <a:endParaRPr lang="en-CA" sz="1799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9F4AF-9F9B-450A-B4E7-36BCAD566148}"/>
              </a:ext>
            </a:extLst>
          </p:cNvPr>
          <p:cNvSpPr/>
          <p:nvPr/>
        </p:nvSpPr>
        <p:spPr>
          <a:xfrm>
            <a:off x="5867393" y="4208673"/>
            <a:ext cx="473489" cy="473489"/>
          </a:xfrm>
          <a:prstGeom prst="ellipse">
            <a:avLst/>
          </a:prstGeom>
          <a:solidFill>
            <a:schemeClr val="accent2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2</a:t>
            </a:r>
            <a:endParaRPr lang="en-CA" sz="1799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513023-5D1A-4572-9451-2F763609BC7E}"/>
              </a:ext>
            </a:extLst>
          </p:cNvPr>
          <p:cNvSpPr/>
          <p:nvPr/>
        </p:nvSpPr>
        <p:spPr>
          <a:xfrm>
            <a:off x="9699368" y="4208673"/>
            <a:ext cx="473489" cy="473489"/>
          </a:xfrm>
          <a:prstGeom prst="ellipse">
            <a:avLst/>
          </a:prstGeom>
          <a:solidFill>
            <a:schemeClr val="accent1"/>
          </a:solidFill>
          <a:ln>
            <a:solidFill>
              <a:srgbClr val="EAE8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3</a:t>
            </a:r>
            <a:endParaRPr lang="en-CA" sz="1799" dirty="0"/>
          </a:p>
        </p:txBody>
      </p:sp>
      <p:pic>
        <p:nvPicPr>
          <p:cNvPr id="19" name="Picture Placeholder 18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F8F5B039-1055-4C34-B5E4-30C2BC0E54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54" y="229433"/>
            <a:ext cx="11734918" cy="2420308"/>
          </a:xfrm>
        </p:spPr>
      </p:pic>
    </p:spTree>
    <p:extLst>
      <p:ext uri="{BB962C8B-B14F-4D97-AF65-F5344CB8AC3E}">
        <p14:creationId xmlns:p14="http://schemas.microsoft.com/office/powerpoint/2010/main" val="3074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3"/>
  <p:tag name="SN" val="HIDDEN"/>
</p:tagLst>
</file>

<file path=ppt/theme/theme1.xml><?xml version="1.0" encoding="utf-8"?>
<a:theme xmlns:a="http://schemas.openxmlformats.org/drawingml/2006/main" name="Manulife layouts">
  <a:themeElements>
    <a:clrScheme name="Manulife JH 2019">
      <a:dk1>
        <a:sysClr val="windowText" lastClr="000000"/>
      </a:dk1>
      <a:lt1>
        <a:sysClr val="window" lastClr="FFFFFF"/>
      </a:lt1>
      <a:dk2>
        <a:srgbClr val="282B3E"/>
      </a:dk2>
      <a:lt2>
        <a:srgbClr val="8E90A2"/>
      </a:lt2>
      <a:accent1>
        <a:srgbClr val="00A758"/>
      </a:accent1>
      <a:accent2>
        <a:srgbClr val="0000C1"/>
      </a:accent2>
      <a:accent3>
        <a:srgbClr val="FF7769"/>
      </a:accent3>
      <a:accent4>
        <a:srgbClr val="361558"/>
      </a:accent4>
      <a:accent5>
        <a:srgbClr val="F49600"/>
      </a:accent5>
      <a:accent6>
        <a:srgbClr val="05B2A7"/>
      </a:accent6>
      <a:hlink>
        <a:srgbClr val="0000C1"/>
      </a:hlink>
      <a:folHlink>
        <a:srgbClr val="0000C1"/>
      </a:folHlink>
    </a:clrScheme>
    <a:fontScheme name="Manulife JH Sans">
      <a:majorFont>
        <a:latin typeface="Manulife JH Sans"/>
        <a:ea typeface=""/>
        <a:cs typeface=""/>
      </a:majorFont>
      <a:minorFont>
        <a:latin typeface="Manulife JH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33363" indent="-233363" algn="l">
          <a:spcBef>
            <a:spcPts val="600"/>
          </a:spcBef>
          <a:buFont typeface="Arial" panose="020B0604020202020204" pitchFamily="34" charset="0"/>
          <a:buChar char="•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nulife Bank PPT Template_16x9_EN.pptx" id="{C9921DE7-E947-441A-A0F4-51DE95B26CD3}" vid="{1EA7397C-CC97-44D6-AE50-DE3AEC6C7BCD}"/>
    </a:ext>
  </a:extLst>
</a:theme>
</file>

<file path=ppt/theme/theme2.xml><?xml version="1.0" encoding="utf-8"?>
<a:theme xmlns:a="http://schemas.openxmlformats.org/drawingml/2006/main" name="Office Theme">
  <a:themeElements>
    <a:clrScheme name="New Brand Final">
      <a:dk1>
        <a:sysClr val="windowText" lastClr="000000"/>
      </a:dk1>
      <a:lt1>
        <a:sysClr val="window" lastClr="FFFFFF"/>
      </a:lt1>
      <a:dk2>
        <a:srgbClr val="282B3E"/>
      </a:dk2>
      <a:lt2>
        <a:srgbClr val="8E90A2"/>
      </a:lt2>
      <a:accent1>
        <a:srgbClr val="00A758"/>
      </a:accent1>
      <a:accent2>
        <a:srgbClr val="0000C1"/>
      </a:accent2>
      <a:accent3>
        <a:srgbClr val="FF7769"/>
      </a:accent3>
      <a:accent4>
        <a:srgbClr val="361558"/>
      </a:accent4>
      <a:accent5>
        <a:srgbClr val="F49600"/>
      </a:accent5>
      <a:accent6>
        <a:srgbClr val="05B2A7"/>
      </a:accent6>
      <a:hlink>
        <a:srgbClr val="0000C1"/>
      </a:hlink>
      <a:folHlink>
        <a:srgbClr val="954F72"/>
      </a:folHlink>
    </a:clrScheme>
    <a:fontScheme name="Office Classic 2">
      <a:majorFont>
        <a:latin typeface="Manulife JH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Manulife JH Sans"/>
        <a:font script="Hebr" typeface="Manulife JH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ulife JH Sans"/>
        <a:font script="Uigh" typeface="Microsoft Uighur"/>
        <a:font script="Geor" typeface="Sylfaen"/>
      </a:majorFont>
      <a:minorFont>
        <a:latin typeface="Manulife JH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Manulife JH Sans"/>
        <a:font script="Hebr" typeface="Manulife JH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ulife JH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ew Brand Final">
      <a:dk1>
        <a:sysClr val="windowText" lastClr="000000"/>
      </a:dk1>
      <a:lt1>
        <a:sysClr val="window" lastClr="FFFFFF"/>
      </a:lt1>
      <a:dk2>
        <a:srgbClr val="282B3E"/>
      </a:dk2>
      <a:lt2>
        <a:srgbClr val="8E90A2"/>
      </a:lt2>
      <a:accent1>
        <a:srgbClr val="00A758"/>
      </a:accent1>
      <a:accent2>
        <a:srgbClr val="0000C1"/>
      </a:accent2>
      <a:accent3>
        <a:srgbClr val="FF7769"/>
      </a:accent3>
      <a:accent4>
        <a:srgbClr val="361558"/>
      </a:accent4>
      <a:accent5>
        <a:srgbClr val="F49600"/>
      </a:accent5>
      <a:accent6>
        <a:srgbClr val="05B2A7"/>
      </a:accent6>
      <a:hlink>
        <a:srgbClr val="0000C1"/>
      </a:hlink>
      <a:folHlink>
        <a:srgbClr val="954F72"/>
      </a:folHlink>
    </a:clrScheme>
    <a:fontScheme name="Office Classic 2">
      <a:majorFont>
        <a:latin typeface="Manulife JH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Manulife JH Sans"/>
        <a:font script="Hebr" typeface="Manulife JH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ulife JH Sans"/>
        <a:font script="Uigh" typeface="Microsoft Uighur"/>
        <a:font script="Geor" typeface="Sylfaen"/>
      </a:majorFont>
      <a:minorFont>
        <a:latin typeface="Manulife JH Sans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Manulife JH Sans"/>
        <a:font script="Hebr" typeface="Manulife JH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anulife JH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Manulife Bank PPT Template_16x9_EN</Template>
  <TotalTime>105</TotalTime>
  <Words>1617</Words>
  <Application>Microsoft Office PowerPoint</Application>
  <PresentationFormat>Custom</PresentationFormat>
  <Paragraphs>231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Verdana</vt:lpstr>
      <vt:lpstr>Arial</vt:lpstr>
      <vt:lpstr>Manulife JH Sans Light</vt:lpstr>
      <vt:lpstr>Manulife JH Sans Demibold</vt:lpstr>
      <vt:lpstr>Manulife JH Serif Italic</vt:lpstr>
      <vt:lpstr>Manulife JH Sans</vt:lpstr>
      <vt:lpstr>Wingdings</vt:lpstr>
      <vt:lpstr>Manulife layouts</vt:lpstr>
      <vt:lpstr>Make your clients’  cash work harder Manulife Bank deposit products</vt:lpstr>
      <vt:lpstr>Section 2:  Online applications in minutes</vt:lpstr>
      <vt:lpstr>Make your clients’ cash work harder</vt:lpstr>
      <vt:lpstr>Online applications – The 5 minute account opening solution</vt:lpstr>
      <vt:lpstr>The issue</vt:lpstr>
      <vt:lpstr>The result</vt:lpstr>
      <vt:lpstr>The opportunity </vt:lpstr>
      <vt:lpstr>Key benefits of our new  online application</vt:lpstr>
      <vt:lpstr>Three easy steps to better banking</vt:lpstr>
      <vt:lpstr>PowerPoint Presentation</vt:lpstr>
      <vt:lpstr>PowerPoint Presentation</vt:lpstr>
      <vt:lpstr>5 minutes or less with just 5 application sections:  1. ‘About you’</vt:lpstr>
      <vt:lpstr>5 minutes or less with just 5 application sections:  2. ‘Regulatory information’</vt:lpstr>
      <vt:lpstr>5 minutes or less with just 5 application sections:  3. ‘Review your information’</vt:lpstr>
      <vt:lpstr>5 minutes or less with just 5 application sections:  4. ‘Legal and identity information’</vt:lpstr>
      <vt:lpstr>PowerPoint Presentation</vt:lpstr>
      <vt:lpstr>Account funding options</vt:lpstr>
      <vt:lpstr>How to know your clients have opened an account</vt:lpstr>
      <vt:lpstr>Thank you</vt:lpstr>
      <vt:lpstr>Important information</vt:lpstr>
      <vt:lpstr>PowerPoint Presentation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Patterson</dc:creator>
  <cp:lastModifiedBy>Derek Patterson</cp:lastModifiedBy>
  <cp:revision>12</cp:revision>
  <dcterms:created xsi:type="dcterms:W3CDTF">2019-11-05T16:01:30Z</dcterms:created>
  <dcterms:modified xsi:type="dcterms:W3CDTF">2022-08-31T12:57:22Z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d5db4b-78fb-42ac-8616-2bbd1a698c72_Enabled">
    <vt:lpwstr>true</vt:lpwstr>
  </property>
  <property fmtid="{D5CDD505-2E9C-101B-9397-08002B2CF9AE}" pid="3" name="MSIP_Label_0dd5db4b-78fb-42ac-8616-2bbd1a698c72_SetDate">
    <vt:lpwstr>2022-08-31T12:57:21Z</vt:lpwstr>
  </property>
  <property fmtid="{D5CDD505-2E9C-101B-9397-08002B2CF9AE}" pid="4" name="MSIP_Label_0dd5db4b-78fb-42ac-8616-2bbd1a698c72_Method">
    <vt:lpwstr>Privileged</vt:lpwstr>
  </property>
  <property fmtid="{D5CDD505-2E9C-101B-9397-08002B2CF9AE}" pid="5" name="MSIP_Label_0dd5db4b-78fb-42ac-8616-2bbd1a698c72_Name">
    <vt:lpwstr>EXTERNAL</vt:lpwstr>
  </property>
  <property fmtid="{D5CDD505-2E9C-101B-9397-08002B2CF9AE}" pid="6" name="MSIP_Label_0dd5db4b-78fb-42ac-8616-2bbd1a698c72_SiteId">
    <vt:lpwstr>5d3e2773-e07f-4432-a630-1a0f68a28a05</vt:lpwstr>
  </property>
  <property fmtid="{D5CDD505-2E9C-101B-9397-08002B2CF9AE}" pid="7" name="MSIP_Label_0dd5db4b-78fb-42ac-8616-2bbd1a698c72_ActionId">
    <vt:lpwstr>bb704413-782e-4b9d-83d8-11d82f1abe0d</vt:lpwstr>
  </property>
  <property fmtid="{D5CDD505-2E9C-101B-9397-08002B2CF9AE}" pid="8" name="MSIP_Label_0dd5db4b-78fb-42ac-8616-2bbd1a698c72_ContentBits">
    <vt:lpwstr>0</vt:lpwstr>
  </property>
</Properties>
</file>