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handoutMasterIdLst>
    <p:handoutMasterId r:id="rId33"/>
  </p:handoutMasterIdLst>
  <p:sldIdLst>
    <p:sldId id="633" r:id="rId2"/>
    <p:sldId id="632" r:id="rId3"/>
    <p:sldId id="655" r:id="rId4"/>
    <p:sldId id="594" r:id="rId5"/>
    <p:sldId id="595" r:id="rId6"/>
    <p:sldId id="639" r:id="rId7"/>
    <p:sldId id="597" r:id="rId8"/>
    <p:sldId id="598" r:id="rId9"/>
    <p:sldId id="599" r:id="rId10"/>
    <p:sldId id="600" r:id="rId11"/>
    <p:sldId id="601" r:id="rId12"/>
    <p:sldId id="654" r:id="rId13"/>
    <p:sldId id="647" r:id="rId14"/>
    <p:sldId id="516" r:id="rId15"/>
    <p:sldId id="514" r:id="rId16"/>
    <p:sldId id="629" r:id="rId17"/>
    <p:sldId id="642" r:id="rId18"/>
    <p:sldId id="641" r:id="rId19"/>
    <p:sldId id="643" r:id="rId20"/>
    <p:sldId id="523" r:id="rId21"/>
    <p:sldId id="551" r:id="rId22"/>
    <p:sldId id="527" r:id="rId23"/>
    <p:sldId id="640" r:id="rId24"/>
    <p:sldId id="602" r:id="rId25"/>
    <p:sldId id="603" r:id="rId26"/>
    <p:sldId id="604" r:id="rId27"/>
    <p:sldId id="557" r:id="rId28"/>
    <p:sldId id="656" r:id="rId29"/>
    <p:sldId id="657" r:id="rId30"/>
    <p:sldId id="658" r:id="rId31"/>
  </p:sldIdLst>
  <p:sldSz cx="12188825" cy="6858000"/>
  <p:notesSz cx="6858000" cy="9296400"/>
  <p:embeddedFontLst>
    <p:embeddedFont>
      <p:font typeface="Manulife JH Sans" panose="020B0503040401060103" pitchFamily="34" charset="0"/>
      <p:regular r:id="rId34"/>
      <p:bold r:id="rId35"/>
    </p:embeddedFont>
    <p:embeddedFont>
      <p:font typeface="Manulife JH Sans Demibold" panose="020B0703040401060103" pitchFamily="34" charset="0"/>
      <p:bold r:id="rId36"/>
    </p:embeddedFont>
    <p:embeddedFont>
      <p:font typeface="Manulife JH Sans Light" panose="020B0303040401060103" pitchFamily="34" charset="0"/>
      <p:regular r:id="rId37"/>
    </p:embeddedFont>
    <p:embeddedFont>
      <p:font typeface="Manulife JH Serif Italic" panose="02020503040401060103" pitchFamily="18" charset="0"/>
      <p:italic r:id="rId38"/>
    </p:embeddedFont>
    <p:embeddedFont>
      <p:font typeface="Verdana" panose="020B060403050404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39">
          <p15:clr>
            <a:srgbClr val="A4A3A4"/>
          </p15:clr>
        </p15:guide>
        <p15:guide id="5" orient="horz" pos="336" userDrawn="1">
          <p15:clr>
            <a:srgbClr val="A4A3A4"/>
          </p15:clr>
        </p15:guide>
        <p15:guide id="6" orient="horz" pos="922" userDrawn="1">
          <p15:clr>
            <a:srgbClr val="A4A3A4"/>
          </p15:clr>
        </p15:guide>
      </p15:sldGuideLst>
    </p:ext>
    <p:ext uri="{2D200454-40CA-4A62-9FC3-DE9A4176ACB9}">
      <p15:notesGuideLst xmlns:p15="http://schemas.microsoft.com/office/powerpoint/2012/main">
        <p15:guide id="1" orient="horz" pos="2330">
          <p15:clr>
            <a:srgbClr val="A4A3A4"/>
          </p15:clr>
        </p15:guide>
        <p15:guide id="2" pos="345">
          <p15:clr>
            <a:srgbClr val="A4A3A4"/>
          </p15:clr>
        </p15:guide>
        <p15:guide id="3" pos="39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F"/>
    <a:srgbClr val="FDFEFF"/>
    <a:srgbClr val="FEFEFF"/>
    <a:srgbClr val="FEFFFD"/>
    <a:srgbClr val="FFFEFD"/>
    <a:srgbClr val="FFFFFD"/>
    <a:srgbClr val="FFFDFF"/>
    <a:srgbClr val="FDFFFF"/>
    <a:srgbClr val="FEFEFE"/>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84416" autoAdjust="0"/>
  </p:normalViewPr>
  <p:slideViewPr>
    <p:cSldViewPr snapToGrid="0" snapToObjects="1">
      <p:cViewPr varScale="1">
        <p:scale>
          <a:sx n="49" d="100"/>
          <a:sy n="49" d="100"/>
        </p:scale>
        <p:origin x="1268" y="52"/>
      </p:cViewPr>
      <p:guideLst>
        <p:guide pos="3839"/>
        <p:guide orient="horz" pos="336"/>
        <p:guide orient="horz" pos="922"/>
      </p:guideLst>
    </p:cSldViewPr>
  </p:slideViewPr>
  <p:outlineViewPr>
    <p:cViewPr>
      <p:scale>
        <a:sx n="33" d="100"/>
        <a:sy n="33" d="100"/>
      </p:scale>
      <p:origin x="0" y="0"/>
    </p:cViewPr>
  </p:outlineViewPr>
  <p:notesTextViewPr>
    <p:cViewPr>
      <p:scale>
        <a:sx n="1" d="1"/>
        <a:sy n="1" d="1"/>
      </p:scale>
      <p:origin x="0" y="0"/>
    </p:cViewPr>
  </p:notesTextViewPr>
  <p:sorterViewPr>
    <p:cViewPr>
      <p:scale>
        <a:sx n="133" d="100"/>
        <a:sy n="133" d="100"/>
      </p:scale>
      <p:origin x="0" y="-11200"/>
    </p:cViewPr>
  </p:sorterViewPr>
  <p:notesViewPr>
    <p:cSldViewPr snapToGrid="0" snapToObjects="1">
      <p:cViewPr varScale="1">
        <p:scale>
          <a:sx n="83" d="100"/>
          <a:sy n="83" d="100"/>
        </p:scale>
        <p:origin x="3852" y="84"/>
      </p:cViewPr>
      <p:guideLst>
        <p:guide orient="horz" pos="2330"/>
        <p:guide pos="345"/>
        <p:guide pos="39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4D345FD6-6E8E-4481-9C29-1B483B424A57}" type="slidenum">
              <a:rPr sz="1400"/>
              <a:t>‹#›</a:t>
            </a:fld>
            <a:endParaRPr sz="1400" dirty="0"/>
          </a:p>
        </p:txBody>
      </p:sp>
    </p:spTree>
    <p:extLst>
      <p:ext uri="{BB962C8B-B14F-4D97-AF65-F5344CB8AC3E}">
        <p14:creationId xmlns:p14="http://schemas.microsoft.com/office/powerpoint/2010/main" val="37229534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319088"/>
            <a:ext cx="5761037" cy="32416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544513" y="3718559"/>
            <a:ext cx="5764213" cy="4958081"/>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400">
                <a:latin typeface="+mn-lt"/>
              </a:defRPr>
            </a:lvl1pPr>
          </a:lstStyle>
          <a:p>
            <a:fld id="{4FF0573C-F130-4D1E-A886-85FBB65D3A1B}" type="slidenum">
              <a:rPr lang="en-CA" smtClean="0"/>
              <a:pPr/>
              <a:t>‹#›</a:t>
            </a:fld>
            <a:endParaRPr lang="en-CA" dirty="0"/>
          </a:p>
        </p:txBody>
      </p:sp>
    </p:spTree>
    <p:extLst>
      <p:ext uri="{BB962C8B-B14F-4D97-AF65-F5344CB8AC3E}">
        <p14:creationId xmlns:p14="http://schemas.microsoft.com/office/powerpoint/2010/main" val="3206337814"/>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spcBef>
        <a:spcPts val="600"/>
      </a:spcBef>
      <a:buClr>
        <a:schemeClr val="tx1"/>
      </a:buClr>
      <a:buFont typeface="Manulife JH Sans" panose="020B0604020202020204" pitchFamily="34" charset="0"/>
      <a:buChar char="•"/>
      <a:defRPr sz="1200" kern="1200">
        <a:solidFill>
          <a:schemeClr val="tx1"/>
        </a:solidFill>
        <a:latin typeface="+mn-lt"/>
        <a:ea typeface="+mn-ea"/>
        <a:cs typeface="+mn-cs"/>
      </a:defRPr>
    </a:lvl1pPr>
    <a:lvl2pPr marL="457200" indent="-171450" algn="l" defTabSz="914400" rtl="0" eaLnBrk="1" latinLnBrk="0" hangingPunct="1">
      <a:spcBef>
        <a:spcPts val="600"/>
      </a:spcBef>
      <a:buClr>
        <a:schemeClr val="tx1"/>
      </a:buClr>
      <a:buFont typeface="Manulife JH Sans" panose="020B0604020202020204" pitchFamily="34" charset="0"/>
      <a:buChar char="•"/>
      <a:defRPr sz="1200" kern="1200">
        <a:solidFill>
          <a:schemeClr val="tx1"/>
        </a:solidFill>
        <a:latin typeface="+mn-lt"/>
        <a:ea typeface="+mn-ea"/>
        <a:cs typeface="+mn-cs"/>
      </a:defRPr>
    </a:lvl2pPr>
    <a:lvl3pPr marL="749808" indent="-171450" algn="l" defTabSz="914400" rtl="0" eaLnBrk="1" latinLnBrk="0" hangingPunct="1">
      <a:spcBef>
        <a:spcPts val="600"/>
      </a:spcBef>
      <a:buClr>
        <a:schemeClr val="tx1"/>
      </a:buClr>
      <a:buFont typeface="Manulife JH Sans" panose="020B0604020202020204" pitchFamily="34" charset="0"/>
      <a:buChar char="•"/>
      <a:defRPr sz="1200" kern="1200">
        <a:solidFill>
          <a:schemeClr val="tx1"/>
        </a:solidFill>
        <a:latin typeface="+mn-lt"/>
        <a:ea typeface="+mn-ea"/>
        <a:cs typeface="+mn-cs"/>
      </a:defRPr>
    </a:lvl3pPr>
    <a:lvl4pPr marL="1033272" indent="-171450" algn="l" defTabSz="914400" rtl="0" eaLnBrk="1" latinLnBrk="0" hangingPunct="1">
      <a:spcBef>
        <a:spcPts val="600"/>
      </a:spcBef>
      <a:buClr>
        <a:schemeClr val="tx1"/>
      </a:buClr>
      <a:buFont typeface="Manulife JH Sans" panose="020B0604020202020204" pitchFamily="34" charset="0"/>
      <a:buChar char="•"/>
      <a:defRPr sz="1200" kern="1200">
        <a:solidFill>
          <a:schemeClr val="tx1"/>
        </a:solidFill>
        <a:latin typeface="+mn-lt"/>
        <a:ea typeface="+mn-ea"/>
        <a:cs typeface="+mn-cs"/>
      </a:defRPr>
    </a:lvl4pPr>
    <a:lvl5pPr marL="1316736" indent="-171450" algn="l" defTabSz="914400" rtl="0" eaLnBrk="1" latinLnBrk="0" hangingPunct="1">
      <a:spcBef>
        <a:spcPts val="600"/>
      </a:spcBef>
      <a:buClr>
        <a:schemeClr val="tx1"/>
      </a:buClr>
      <a:buFont typeface="Manulife JH Sans"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48AAE2B-352C-4AA3-8F4D-19E5C4CA6487}"/>
              </a:ext>
            </a:extLst>
          </p:cNvPr>
          <p:cNvSpPr>
            <a:spLocks noGrp="1" noRot="1" noChangeAspect="1" noChangeArrowheads="1" noTextEdit="1"/>
          </p:cNvSpPr>
          <p:nvPr>
            <p:ph type="sldImg"/>
          </p:nvPr>
        </p:nvSpPr>
        <p:spPr>
          <a:xfrm>
            <a:off x="361950" y="549275"/>
            <a:ext cx="6134100" cy="3451225"/>
          </a:xfrm>
          <a:ln/>
        </p:spPr>
      </p:sp>
      <p:sp>
        <p:nvSpPr>
          <p:cNvPr id="8195" name="Notes Placeholder 2">
            <a:extLst>
              <a:ext uri="{FF2B5EF4-FFF2-40B4-BE49-F238E27FC236}">
                <a16:creationId xmlns:a16="http://schemas.microsoft.com/office/drawing/2014/main" id="{B37DAB82-3BF0-4919-B1FA-FEEB94DE2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Presenter: Regional Director</a:t>
            </a:r>
          </a:p>
          <a:p>
            <a:r>
              <a:rPr lang="en-US" altLang="en-US" dirty="0"/>
              <a:t>Audience: Advisor</a:t>
            </a:r>
          </a:p>
          <a:p>
            <a:endParaRPr lang="en-US" altLang="en-US" dirty="0"/>
          </a:p>
          <a:p>
            <a:r>
              <a:rPr lang="en-US" altLang="en-US" dirty="0"/>
              <a:t>Dates and Rates must be updated on the following slides: 5, 9, 13, 14, 15 and 18</a:t>
            </a:r>
          </a:p>
        </p:txBody>
      </p:sp>
      <p:sp>
        <p:nvSpPr>
          <p:cNvPr id="8196" name="Slide Number Placeholder 3">
            <a:extLst>
              <a:ext uri="{FF2B5EF4-FFF2-40B4-BE49-F238E27FC236}">
                <a16:creationId xmlns:a16="http://schemas.microsoft.com/office/drawing/2014/main" id="{905F02A1-6848-4F0C-80A6-4E76EB64CE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E66A565-EDD8-4C08-9055-5E735B87A504}" type="slidenum">
              <a:rPr lang="en-US" altLang="en-US" sz="1000" b="0">
                <a:latin typeface="Verdana" panose="020B0604030504040204" pitchFamily="34" charset="0"/>
              </a:rPr>
              <a:pPr/>
              <a:t>1</a:t>
            </a:fld>
            <a:endParaRPr lang="en-US" altLang="en-US" sz="1000" b="0">
              <a:latin typeface="Verdana" panose="020B0604030504040204" pitchFamily="34" charset="0"/>
            </a:endParaRPr>
          </a:p>
        </p:txBody>
      </p:sp>
    </p:spTree>
    <p:extLst>
      <p:ext uri="{BB962C8B-B14F-4D97-AF65-F5344CB8AC3E}">
        <p14:creationId xmlns:p14="http://schemas.microsoft.com/office/powerpoint/2010/main" val="10995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Multiple GICs?</a:t>
            </a:r>
          </a:p>
          <a:p>
            <a:pPr algn="ctr"/>
            <a:r>
              <a:rPr lang="en-US" dirty="0"/>
              <a:t>Different maturity dates?</a:t>
            </a:r>
          </a:p>
          <a:p>
            <a:pPr algn="ctr"/>
            <a:r>
              <a:rPr lang="en-US" dirty="0"/>
              <a:t>Different sources?</a:t>
            </a:r>
          </a:p>
          <a:p>
            <a:pPr algn="ctr"/>
            <a:endParaRPr lang="en-US" dirty="0"/>
          </a:p>
          <a:p>
            <a:pPr algn="ctr"/>
            <a:r>
              <a:rPr lang="en-US" dirty="0"/>
              <a:t>Get your client’s money ready</a:t>
            </a:r>
          </a:p>
          <a:p>
            <a:endParaRPr lang="en-CA" dirty="0"/>
          </a:p>
        </p:txBody>
      </p:sp>
      <p:sp>
        <p:nvSpPr>
          <p:cNvPr id="4" name="Slide Number Placeholder 3"/>
          <p:cNvSpPr>
            <a:spLocks noGrp="1"/>
          </p:cNvSpPr>
          <p:nvPr>
            <p:ph type="sldNum" sz="quarter" idx="10"/>
          </p:nvPr>
        </p:nvSpPr>
        <p:spPr/>
        <p:txBody>
          <a:bodyPr/>
          <a:lstStyle/>
          <a:p>
            <a:fld id="{6F731CFC-7595-428D-93BE-6649E2778490}" type="slidenum">
              <a:rPr lang="en-CA" smtClean="0"/>
              <a:pPr/>
              <a:t>15</a:t>
            </a:fld>
            <a:endParaRPr lang="en-CA" dirty="0"/>
          </a:p>
        </p:txBody>
      </p:sp>
    </p:spTree>
    <p:extLst>
      <p:ext uri="{BB962C8B-B14F-4D97-AF65-F5344CB8AC3E}">
        <p14:creationId xmlns:p14="http://schemas.microsoft.com/office/powerpoint/2010/main" val="307645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17</a:t>
            </a:fld>
            <a:endParaRPr lang="en-CA" dirty="0"/>
          </a:p>
        </p:txBody>
      </p:sp>
    </p:spTree>
    <p:extLst>
      <p:ext uri="{BB962C8B-B14F-4D97-AF65-F5344CB8AC3E}">
        <p14:creationId xmlns:p14="http://schemas.microsoft.com/office/powerpoint/2010/main" val="250470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18</a:t>
            </a:fld>
            <a:endParaRPr lang="en-CA" dirty="0"/>
          </a:p>
        </p:txBody>
      </p:sp>
    </p:spTree>
    <p:extLst>
      <p:ext uri="{BB962C8B-B14F-4D97-AF65-F5344CB8AC3E}">
        <p14:creationId xmlns:p14="http://schemas.microsoft.com/office/powerpoint/2010/main" val="18667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19</a:t>
            </a:fld>
            <a:endParaRPr lang="en-CA" dirty="0"/>
          </a:p>
        </p:txBody>
      </p:sp>
    </p:spTree>
    <p:extLst>
      <p:ext uri="{BB962C8B-B14F-4D97-AF65-F5344CB8AC3E}">
        <p14:creationId xmlns:p14="http://schemas.microsoft.com/office/powerpoint/2010/main" val="144271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20</a:t>
            </a:fld>
            <a:endParaRPr lang="en-CA" dirty="0"/>
          </a:p>
        </p:txBody>
      </p:sp>
    </p:spTree>
    <p:extLst>
      <p:ext uri="{BB962C8B-B14F-4D97-AF65-F5344CB8AC3E}">
        <p14:creationId xmlns:p14="http://schemas.microsoft.com/office/powerpoint/2010/main" val="118201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21</a:t>
            </a:fld>
            <a:endParaRPr lang="en-CA" dirty="0"/>
          </a:p>
        </p:txBody>
      </p:sp>
    </p:spTree>
    <p:extLst>
      <p:ext uri="{BB962C8B-B14F-4D97-AF65-F5344CB8AC3E}">
        <p14:creationId xmlns:p14="http://schemas.microsoft.com/office/powerpoint/2010/main" val="226807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22</a:t>
            </a:fld>
            <a:endParaRPr lang="en-CA" dirty="0"/>
          </a:p>
        </p:txBody>
      </p:sp>
    </p:spTree>
    <p:extLst>
      <p:ext uri="{BB962C8B-B14F-4D97-AF65-F5344CB8AC3E}">
        <p14:creationId xmlns:p14="http://schemas.microsoft.com/office/powerpoint/2010/main" val="2862980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F731CFC-7595-428D-93BE-6649E2778490}" type="slidenum">
              <a:rPr lang="en-CA" smtClean="0"/>
              <a:pPr/>
              <a:t>23</a:t>
            </a:fld>
            <a:endParaRPr lang="en-CA" dirty="0"/>
          </a:p>
        </p:txBody>
      </p:sp>
    </p:spTree>
    <p:extLst>
      <p:ext uri="{BB962C8B-B14F-4D97-AF65-F5344CB8AC3E}">
        <p14:creationId xmlns:p14="http://schemas.microsoft.com/office/powerpoint/2010/main" val="1101073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48AAE2B-352C-4AA3-8F4D-19E5C4CA6487}"/>
              </a:ext>
            </a:extLst>
          </p:cNvPr>
          <p:cNvSpPr>
            <a:spLocks noGrp="1" noRot="1" noChangeAspect="1" noChangeArrowheads="1" noTextEdit="1"/>
          </p:cNvSpPr>
          <p:nvPr>
            <p:ph type="sldImg"/>
          </p:nvPr>
        </p:nvSpPr>
        <p:spPr>
          <a:xfrm>
            <a:off x="361950" y="549275"/>
            <a:ext cx="6134100" cy="3451225"/>
          </a:xfrm>
          <a:ln/>
        </p:spPr>
      </p:sp>
      <p:sp>
        <p:nvSpPr>
          <p:cNvPr id="8195" name="Notes Placeholder 2">
            <a:extLst>
              <a:ext uri="{FF2B5EF4-FFF2-40B4-BE49-F238E27FC236}">
                <a16:creationId xmlns:a16="http://schemas.microsoft.com/office/drawing/2014/main" id="{B37DAB82-3BF0-4919-B1FA-FEEB94DE2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Presenter: Regional Director</a:t>
            </a:r>
          </a:p>
          <a:p>
            <a:r>
              <a:rPr lang="en-US" altLang="en-US" dirty="0"/>
              <a:t>Audience: Advisor</a:t>
            </a:r>
          </a:p>
          <a:p>
            <a:endParaRPr lang="en-US" altLang="en-US" dirty="0"/>
          </a:p>
          <a:p>
            <a:r>
              <a:rPr lang="en-US" altLang="en-US" dirty="0"/>
              <a:t>Dates and Rates must be updated on the following slides: 4, 8, 10, 13, 14, 15, 16 and 19</a:t>
            </a:r>
          </a:p>
        </p:txBody>
      </p:sp>
      <p:sp>
        <p:nvSpPr>
          <p:cNvPr id="8196" name="Slide Number Placeholder 3">
            <a:extLst>
              <a:ext uri="{FF2B5EF4-FFF2-40B4-BE49-F238E27FC236}">
                <a16:creationId xmlns:a16="http://schemas.microsoft.com/office/drawing/2014/main" id="{905F02A1-6848-4F0C-80A6-4E76EB64CE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fld id="{CE66A565-EDD8-4C08-9055-5E735B87A504}" type="slidenum">
              <a:rPr lang="en-US" altLang="en-US" sz="1000" b="0">
                <a:latin typeface="Verdana" panose="020B0604030504040204" pitchFamily="34" charset="0"/>
              </a:rPr>
              <a:pPr/>
              <a:t>28</a:t>
            </a:fld>
            <a:endParaRPr lang="en-US" altLang="en-US" sz="1000" b="0">
              <a:latin typeface="Verdana" panose="020B0604030504040204" pitchFamily="34" charset="0"/>
            </a:endParaRPr>
          </a:p>
        </p:txBody>
      </p:sp>
    </p:spTree>
    <p:extLst>
      <p:ext uri="{BB962C8B-B14F-4D97-AF65-F5344CB8AC3E}">
        <p14:creationId xmlns:p14="http://schemas.microsoft.com/office/powerpoint/2010/main" val="1322364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385" indent="-295917">
              <a:defRPr>
                <a:solidFill>
                  <a:schemeClr val="tx1"/>
                </a:solidFill>
                <a:latin typeface="Arial" panose="020B0604020202020204" pitchFamily="34" charset="0"/>
              </a:defRPr>
            </a:lvl2pPr>
            <a:lvl3pPr marL="1183669" indent="-236733">
              <a:defRPr>
                <a:solidFill>
                  <a:schemeClr val="tx1"/>
                </a:solidFill>
                <a:latin typeface="Arial" panose="020B0604020202020204" pitchFamily="34" charset="0"/>
              </a:defRPr>
            </a:lvl3pPr>
            <a:lvl4pPr marL="1657136" indent="-236733">
              <a:defRPr>
                <a:solidFill>
                  <a:schemeClr val="tx1"/>
                </a:solidFill>
                <a:latin typeface="Arial" panose="020B0604020202020204" pitchFamily="34" charset="0"/>
              </a:defRPr>
            </a:lvl4pPr>
            <a:lvl5pPr marL="2130604" indent="-236733">
              <a:defRPr>
                <a:solidFill>
                  <a:schemeClr val="tx1"/>
                </a:solidFill>
                <a:latin typeface="Arial" panose="020B0604020202020204" pitchFamily="34" charset="0"/>
              </a:defRPr>
            </a:lvl5pPr>
            <a:lvl6pPr marL="2604072" indent="-236733" fontAlgn="base">
              <a:spcBef>
                <a:spcPct val="0"/>
              </a:spcBef>
              <a:spcAft>
                <a:spcPct val="0"/>
              </a:spcAft>
              <a:defRPr>
                <a:solidFill>
                  <a:schemeClr val="tx1"/>
                </a:solidFill>
                <a:latin typeface="Arial" panose="020B0604020202020204" pitchFamily="34" charset="0"/>
              </a:defRPr>
            </a:lvl6pPr>
            <a:lvl7pPr marL="3077539" indent="-236733" fontAlgn="base">
              <a:spcBef>
                <a:spcPct val="0"/>
              </a:spcBef>
              <a:spcAft>
                <a:spcPct val="0"/>
              </a:spcAft>
              <a:defRPr>
                <a:solidFill>
                  <a:schemeClr val="tx1"/>
                </a:solidFill>
                <a:latin typeface="Arial" panose="020B0604020202020204" pitchFamily="34" charset="0"/>
              </a:defRPr>
            </a:lvl7pPr>
            <a:lvl8pPr marL="3551007" indent="-236733" fontAlgn="base">
              <a:spcBef>
                <a:spcPct val="0"/>
              </a:spcBef>
              <a:spcAft>
                <a:spcPct val="0"/>
              </a:spcAft>
              <a:defRPr>
                <a:solidFill>
                  <a:schemeClr val="tx1"/>
                </a:solidFill>
                <a:latin typeface="Arial" panose="020B0604020202020204" pitchFamily="34" charset="0"/>
              </a:defRPr>
            </a:lvl8pPr>
            <a:lvl9pPr marL="4024474" indent="-236733" fontAlgn="base">
              <a:spcBef>
                <a:spcPct val="0"/>
              </a:spcBef>
              <a:spcAft>
                <a:spcPct val="0"/>
              </a:spcAft>
              <a:defRPr>
                <a:solidFill>
                  <a:schemeClr val="tx1"/>
                </a:solidFill>
                <a:latin typeface="Arial" panose="020B0604020202020204" pitchFamily="34" charset="0"/>
              </a:defRPr>
            </a:lvl9pPr>
          </a:lstStyle>
          <a:p>
            <a:fld id="{D69299B7-5B90-423F-832A-69AA51E53EFF}" type="slidenum">
              <a:rPr lang="en-US" altLang="en-US" sz="1000">
                <a:latin typeface="Verdana" panose="020B0604030504040204" pitchFamily="34" charset="0"/>
                <a:ea typeface="Arial Unicode MS" panose="020B0604020202020204" pitchFamily="34" charset="-128"/>
                <a:cs typeface="Arial Unicode MS" panose="020B0604020202020204" pitchFamily="34" charset="-128"/>
              </a:rPr>
              <a:pPr/>
              <a:t>29</a:t>
            </a:fld>
            <a:endParaRPr lang="en-US" altLang="en-US" sz="1000" dirty="0">
              <a:latin typeface="Verdana" panose="020B0604030504040204" pitchFamily="34" charset="0"/>
              <a:ea typeface="Arial Unicode MS" panose="020B0604020202020204" pitchFamily="34" charset="-128"/>
              <a:cs typeface="Arial Unicode MS" panose="020B0604020202020204" pitchFamily="34" charset="-128"/>
            </a:endParaRPr>
          </a:p>
        </p:txBody>
      </p:sp>
      <p:sp>
        <p:nvSpPr>
          <p:cNvPr id="73731" name="Rectangle 2"/>
          <p:cNvSpPr>
            <a:spLocks noGrp="1" noRot="1" noChangeAspect="1" noChangeArrowheads="1" noTextEdit="1"/>
          </p:cNvSpPr>
          <p:nvPr>
            <p:ph type="sldImg"/>
          </p:nvPr>
        </p:nvSpPr>
        <p:spPr bwMode="auto">
          <a:xfrm>
            <a:off x="2254250" y="547688"/>
            <a:ext cx="4868863" cy="2740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xfrm>
            <a:off x="1250067" y="3470479"/>
            <a:ext cx="6875362" cy="328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108718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Manulife Bank Advantage Account makes banking simple</a:t>
            </a:r>
          </a:p>
          <a:p>
            <a:pPr lvl="0"/>
            <a:r>
              <a:rPr lang="en-US" dirty="0"/>
              <a:t>It combines the high interest of a savings account with all the functionality and services of a </a:t>
            </a:r>
            <a:r>
              <a:rPr lang="en-US" dirty="0" err="1"/>
              <a:t>chequing</a:t>
            </a:r>
            <a:r>
              <a:rPr lang="en-US" dirty="0"/>
              <a:t> account.</a:t>
            </a:r>
          </a:p>
          <a:p>
            <a:pPr lvl="0"/>
            <a:endParaRPr lang="en-US" dirty="0"/>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6</a:t>
            </a:fld>
            <a:endParaRPr lang="en-US"/>
          </a:p>
        </p:txBody>
      </p:sp>
    </p:spTree>
    <p:extLst>
      <p:ext uri="{BB962C8B-B14F-4D97-AF65-F5344CB8AC3E}">
        <p14:creationId xmlns:p14="http://schemas.microsoft.com/office/powerpoint/2010/main" val="3141638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Canada, typically: </a:t>
            </a:r>
          </a:p>
          <a:p>
            <a:pPr lvl="1"/>
            <a:r>
              <a:rPr lang="en-CA" dirty="0"/>
              <a:t>Chequing accounts offer low interest rates, and</a:t>
            </a:r>
          </a:p>
          <a:p>
            <a:pPr lvl="1"/>
            <a:r>
              <a:rPr lang="en-CA" dirty="0"/>
              <a:t>Savings accounts require a minimum balance, enforce other restrictions</a:t>
            </a:r>
          </a:p>
          <a:p>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7</a:t>
            </a:fld>
            <a:endParaRPr lang="en-US"/>
          </a:p>
        </p:txBody>
      </p:sp>
    </p:spTree>
    <p:extLst>
      <p:ext uri="{BB962C8B-B14F-4D97-AF65-F5344CB8AC3E}">
        <p14:creationId xmlns:p14="http://schemas.microsoft.com/office/powerpoint/2010/main" val="385183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Multiple accounts can be set up so that the client can have multiple savings goals that they can track in separate accounts (</a:t>
            </a:r>
            <a:r>
              <a:rPr lang="en-US" dirty="0" err="1"/>
              <a:t>ie</a:t>
            </a:r>
            <a:r>
              <a:rPr lang="en-US" dirty="0"/>
              <a:t>. Saving for a car, a vacation, etc.)</a:t>
            </a:r>
          </a:p>
          <a:p>
            <a:pPr lvl="0"/>
            <a:r>
              <a:rPr lang="en-US" dirty="0"/>
              <a:t>Goals can be long and/or short term</a:t>
            </a:r>
          </a:p>
          <a:p>
            <a:pPr lvl="0"/>
            <a:r>
              <a:rPr lang="en-US" dirty="0"/>
              <a:t>Accounts can be nick-named so clients can organize their goals</a:t>
            </a:r>
          </a:p>
          <a:p>
            <a:pPr lvl="0"/>
            <a:r>
              <a:rPr lang="en-US" dirty="0"/>
              <a:t>Easy it is to bank with us as this money can be accessed easily, flexibility with savings, high interest rates</a:t>
            </a:r>
          </a:p>
          <a:p>
            <a:pPr lvl="0"/>
            <a:r>
              <a:rPr lang="en-US" dirty="0"/>
              <a:t>Banking can be easy with us: mobile banking; online banking; large ATM network; etc.</a:t>
            </a:r>
          </a:p>
          <a:p>
            <a:endParaRPr lang="en-US" dirty="0"/>
          </a:p>
          <a:p>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8</a:t>
            </a:fld>
            <a:endParaRPr lang="en-US"/>
          </a:p>
        </p:txBody>
      </p:sp>
    </p:spTree>
    <p:extLst>
      <p:ext uri="{BB962C8B-B14F-4D97-AF65-F5344CB8AC3E}">
        <p14:creationId xmlns:p14="http://schemas.microsoft.com/office/powerpoint/2010/main" val="120184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Cash Flow Management Tool: Advisors can simplify cash flow management and the management of client finances by setting up an Advantage Account, withdrawal 1 payment at the beginning of the month and have all the PACs for that month come out of the Advantage Account.</a:t>
            </a:r>
            <a:endParaRPr lang="en-US" sz="3200" dirty="0"/>
          </a:p>
          <a:p>
            <a:pPr lvl="6"/>
            <a:r>
              <a:rPr lang="en-US" dirty="0"/>
              <a:t>The account acts as a cash bucket whilst earning daily interest while it waits to be paid out</a:t>
            </a:r>
            <a:endParaRPr lang="en-US" sz="2000" dirty="0"/>
          </a:p>
          <a:p>
            <a:pPr lvl="0"/>
            <a:r>
              <a:rPr lang="en-US" dirty="0"/>
              <a:t>Life premiums: For clients that don’t own a home or can’t fit into Manulife One or Select yet; client opens an Advantage Account with every life insurance policy; premiums come out of the account</a:t>
            </a:r>
            <a:endParaRPr lang="en-US" sz="3200" dirty="0"/>
          </a:p>
          <a:p>
            <a:pPr lvl="0"/>
            <a:r>
              <a:rPr lang="en-US" dirty="0"/>
              <a:t>Rainy day account: Provides a buffer/rainy day fund in case the client loses their job, gets sick or has emergency costs elsewhere so the advisor never has to touch the insurance policy or investments to access cash</a:t>
            </a:r>
          </a:p>
          <a:p>
            <a:pPr marL="171450" marR="0" lvl="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US" sz="3200" dirty="0"/>
              <a:t>Client sets up a PAC into the Advantage Account for 10% more than is needed for the premium; every 10 months, the client will now have a Premium cushion in the account so no Premium ever lapses</a:t>
            </a:r>
            <a:endParaRPr lang="en-US" sz="6000" dirty="0"/>
          </a:p>
          <a:p>
            <a:pPr lvl="0"/>
            <a:endParaRPr lang="en-US" sz="3200" dirty="0"/>
          </a:p>
          <a:p>
            <a:pPr lvl="0"/>
            <a:r>
              <a:rPr lang="en-US" dirty="0"/>
              <a:t>Can be positioned as a white glove service</a:t>
            </a:r>
            <a:endParaRPr lang="en-US" sz="3200" dirty="0"/>
          </a:p>
          <a:p>
            <a:pPr lvl="0"/>
            <a:r>
              <a:rPr lang="en-US" dirty="0"/>
              <a:t>Streamlines paperwork</a:t>
            </a:r>
            <a:endParaRPr lang="en-US" sz="3200" dirty="0"/>
          </a:p>
          <a:p>
            <a:endParaRPr lang="en-US" dirty="0"/>
          </a:p>
          <a:p>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9</a:t>
            </a:fld>
            <a:endParaRPr lang="en-US"/>
          </a:p>
        </p:txBody>
      </p:sp>
    </p:spTree>
    <p:extLst>
      <p:ext uri="{BB962C8B-B14F-4D97-AF65-F5344CB8AC3E}">
        <p14:creationId xmlns:p14="http://schemas.microsoft.com/office/powerpoint/2010/main" val="63259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Advantage Account can be used as an estate account (consider $100,000 can be held outside of probate)</a:t>
            </a:r>
          </a:p>
          <a:p>
            <a:pPr lvl="0"/>
            <a:r>
              <a:rPr lang="en-US" dirty="0"/>
              <a:t>At the time of the insurance application, the advisor can set up an Advantage Account</a:t>
            </a:r>
          </a:p>
          <a:p>
            <a:pPr lvl="0"/>
            <a:r>
              <a:rPr lang="en-US" dirty="0"/>
              <a:t>Profile Manulife Estate Team</a:t>
            </a:r>
          </a:p>
          <a:p>
            <a:pPr lvl="0"/>
            <a:r>
              <a:rPr lang="en-US" dirty="0"/>
              <a:t>Instead of leaving the money in trust at the lawyers, the family executor can work with the insurance advisor to manage the Advantage Account as an estate account; the proceeds of insurance and other investments the deceased client had will get a high interest rate until the lawyers need it for disbursements</a:t>
            </a:r>
          </a:p>
          <a:p>
            <a:r>
              <a:rPr lang="en-GB" dirty="0"/>
              <a:t>This helps advisors keep assets after the death of a client and may attract the beneficiaries as clients</a:t>
            </a:r>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10</a:t>
            </a:fld>
            <a:endParaRPr lang="en-US"/>
          </a:p>
        </p:txBody>
      </p:sp>
    </p:spTree>
    <p:extLst>
      <p:ext uri="{BB962C8B-B14F-4D97-AF65-F5344CB8AC3E}">
        <p14:creationId xmlns:p14="http://schemas.microsoft.com/office/powerpoint/2010/main" val="412286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dirty="0"/>
              <a:t>Now in conjunction with the non-registered Advantage Account, you can help your clients get the most of their retirement income, always earning them a strong short-term interest rate with flexibility to meet their needs.</a:t>
            </a:r>
          </a:p>
          <a:p>
            <a:pPr marL="0" indent="0">
              <a:buNone/>
            </a:pPr>
            <a:endParaRPr lang="en-CA" dirty="0"/>
          </a:p>
          <a:p>
            <a:pPr marL="0" indent="0">
              <a:buNone/>
            </a:pPr>
            <a:r>
              <a:rPr lang="en-CA" dirty="0"/>
              <a:t>If they still want to keep their original chequing account, we can help put all deposits to work first and then transfer money to their traditional account. </a:t>
            </a:r>
            <a:endParaRPr lang="en-CA" b="1" dirty="0">
              <a:solidFill>
                <a:srgbClr val="FF0000"/>
              </a:solidFill>
            </a:endParaRPr>
          </a:p>
          <a:p>
            <a:pPr marL="0" indent="0">
              <a:buNone/>
            </a:pPr>
            <a:endParaRPr lang="en-CA" dirty="0"/>
          </a:p>
          <a:p>
            <a:endParaRPr lang="en-CA" dirty="0"/>
          </a:p>
        </p:txBody>
      </p:sp>
      <p:sp>
        <p:nvSpPr>
          <p:cNvPr id="4" name="Slide Number Placeholder 3"/>
          <p:cNvSpPr>
            <a:spLocks noGrp="1"/>
          </p:cNvSpPr>
          <p:nvPr>
            <p:ph type="sldNum" sz="quarter" idx="10"/>
          </p:nvPr>
        </p:nvSpPr>
        <p:spPr/>
        <p:txBody>
          <a:bodyPr/>
          <a:lstStyle/>
          <a:p>
            <a:fld id="{6F731CFC-7595-428D-93BE-6649E2778490}" type="slidenum">
              <a:rPr lang="en-CA" smtClean="0"/>
              <a:pPr/>
              <a:t>12</a:t>
            </a:fld>
            <a:endParaRPr lang="en-CA" dirty="0"/>
          </a:p>
        </p:txBody>
      </p:sp>
    </p:spTree>
    <p:extLst>
      <p:ext uri="{BB962C8B-B14F-4D97-AF65-F5344CB8AC3E}">
        <p14:creationId xmlns:p14="http://schemas.microsoft.com/office/powerpoint/2010/main" val="3356745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100% of clients have a bank account</a:t>
            </a:r>
          </a:p>
          <a:p>
            <a:pPr marL="171450" marR="0" lvl="0" indent="-171450" algn="l" defTabSz="914400" rtl="0" eaLnBrk="1" fontAlgn="base" latinLnBrk="0" hangingPunct="1">
              <a:lnSpc>
                <a:spcPct val="100000"/>
              </a:lnSpc>
              <a:spcBef>
                <a:spcPct val="30000"/>
              </a:spcBef>
              <a:spcAft>
                <a:spcPct val="0"/>
              </a:spcAft>
              <a:buClr>
                <a:schemeClr val="accent1"/>
              </a:buClr>
              <a:buSzTx/>
              <a:buFont typeface="Wingdings" pitchFamily="2" charset="2"/>
              <a:buChar char="§"/>
              <a:tabLst/>
              <a:defRPr/>
            </a:pPr>
            <a:r>
              <a:rPr lang="en-US" dirty="0"/>
              <a:t>744 billion in all </a:t>
            </a:r>
            <a:r>
              <a:rPr lang="en-US" dirty="0" err="1"/>
              <a:t>chequing</a:t>
            </a:r>
            <a:r>
              <a:rPr lang="en-US" dirty="0"/>
              <a:t> and savings accounts*</a:t>
            </a:r>
            <a:endParaRPr lang="en-US" altLang="en-US" dirty="0"/>
          </a:p>
          <a:p>
            <a:pPr eaLnBrk="1" hangingPunct="1"/>
            <a:r>
              <a:rPr lang="en-US" dirty="0"/>
              <a:t>Premium savings accounts – estimated almost $360 billion</a:t>
            </a:r>
          </a:p>
          <a:p>
            <a:pPr eaLnBrk="1" hangingPunct="1"/>
            <a:r>
              <a:rPr lang="en-US" dirty="0"/>
              <a:t>Advisors can attract these assets and convert to long term funds if more beneficial to the client</a:t>
            </a:r>
          </a:p>
          <a:p>
            <a:pPr eaLnBrk="1" hangingPunct="1"/>
            <a:r>
              <a:rPr lang="en-US" dirty="0"/>
              <a:t>Investments are often personal/Banking is family centric</a:t>
            </a:r>
          </a:p>
          <a:p>
            <a:pPr lvl="1"/>
            <a:r>
              <a:rPr lang="en-US" dirty="0"/>
              <a:t>An estimated $850 billion will transfer through estates in the next decade – proceeds are sent to a bank account</a:t>
            </a:r>
          </a:p>
          <a:p>
            <a:pPr lvl="1"/>
            <a:r>
              <a:rPr lang="en-US" dirty="0"/>
              <a:t>Among widows, 80 per cent switch advisers after the death of their husband. </a:t>
            </a:r>
          </a:p>
          <a:p>
            <a:pPr lvl="1"/>
            <a:r>
              <a:rPr lang="en-US" dirty="0"/>
              <a:t>90% to 95% of offspring leave their parents’ advisors upon receiving their inheritance.</a:t>
            </a:r>
            <a:endParaRPr lang="en-US" altLang="en-US" dirty="0"/>
          </a:p>
          <a:p>
            <a:endParaRPr lang="en-US" dirty="0"/>
          </a:p>
        </p:txBody>
      </p:sp>
      <p:sp>
        <p:nvSpPr>
          <p:cNvPr id="4" name="Slide Number Placeholder 3"/>
          <p:cNvSpPr>
            <a:spLocks noGrp="1"/>
          </p:cNvSpPr>
          <p:nvPr>
            <p:ph type="sldNum" sz="quarter" idx="10"/>
          </p:nvPr>
        </p:nvSpPr>
        <p:spPr/>
        <p:txBody>
          <a:bodyPr/>
          <a:lstStyle/>
          <a:p>
            <a:fld id="{4FF0573C-F130-4D1E-A886-85FBB65D3A1B}" type="slidenum">
              <a:rPr lang="en-US" smtClean="0"/>
              <a:pPr/>
              <a:t>13</a:t>
            </a:fld>
            <a:endParaRPr lang="en-US"/>
          </a:p>
        </p:txBody>
      </p:sp>
    </p:spTree>
    <p:extLst>
      <p:ext uri="{BB962C8B-B14F-4D97-AF65-F5344CB8AC3E}">
        <p14:creationId xmlns:p14="http://schemas.microsoft.com/office/powerpoint/2010/main" val="201516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US" dirty="0"/>
              <a:t>Don’t leave the  RRIF income in the hands of a competitor</a:t>
            </a:r>
          </a:p>
          <a:p>
            <a:endParaRPr lang="en-CA" dirty="0"/>
          </a:p>
        </p:txBody>
      </p:sp>
      <p:sp>
        <p:nvSpPr>
          <p:cNvPr id="4" name="Slide Number Placeholder 3"/>
          <p:cNvSpPr>
            <a:spLocks noGrp="1"/>
          </p:cNvSpPr>
          <p:nvPr>
            <p:ph type="sldNum" sz="quarter" idx="10"/>
          </p:nvPr>
        </p:nvSpPr>
        <p:spPr/>
        <p:txBody>
          <a:bodyPr/>
          <a:lstStyle/>
          <a:p>
            <a:fld id="{6F731CFC-7595-428D-93BE-6649E2778490}" type="slidenum">
              <a:rPr lang="en-CA" smtClean="0"/>
              <a:pPr/>
              <a:t>14</a:t>
            </a:fld>
            <a:endParaRPr lang="en-CA" dirty="0"/>
          </a:p>
        </p:txBody>
      </p:sp>
    </p:spTree>
    <p:extLst>
      <p:ext uri="{BB962C8B-B14F-4D97-AF65-F5344CB8AC3E}">
        <p14:creationId xmlns:p14="http://schemas.microsoft.com/office/powerpoint/2010/main" val="231351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840"/>
          <a:stretch/>
        </p:blipFill>
        <p:spPr>
          <a:xfrm rot="10800000">
            <a:off x="7161376" y="-6"/>
            <a:ext cx="502744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613" y="737668"/>
            <a:ext cx="7321061" cy="3438682"/>
          </a:xfrm>
        </p:spPr>
        <p:txBody>
          <a:bodyPr anchor="ctr">
            <a:normAutofit/>
          </a:bodyPr>
          <a:lstStyle>
            <a:lvl1pPr algn="l">
              <a:lnSpc>
                <a:spcPct val="95000"/>
              </a:lnSpc>
              <a:defRPr sz="7200"/>
            </a:lvl1pPr>
          </a:lstStyle>
          <a:p>
            <a:r>
              <a:rPr lang="en-CA" dirty="0"/>
              <a:t>Title of </a:t>
            </a:r>
            <a:br>
              <a:rPr lang="en-CA" dirty="0"/>
            </a:br>
            <a:r>
              <a:rPr lang="en-CA" dirty="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612" y="4789255"/>
            <a:ext cx="732106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dirty="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613" y="5459994"/>
            <a:ext cx="7321060" cy="267194"/>
          </a:xfrm>
        </p:spPr>
        <p:txBody>
          <a:bodyPr anchor="t"/>
          <a:lstStyle>
            <a:lvl1pPr algn="l">
              <a:defRPr sz="1400">
                <a:solidFill>
                  <a:schemeClr val="tx1"/>
                </a:solidFill>
                <a:latin typeface="+mn-lt"/>
              </a:defRPr>
            </a:lvl1pPr>
          </a:lstStyle>
          <a:p>
            <a:fld id="{ED3FA57E-F3C9-4422-B7DF-F56B8E1A49EB}" type="datetime4">
              <a:rPr lang="en-CA" smtClean="0"/>
              <a:t>August 31, 2022</a:t>
            </a:fld>
            <a:endParaRPr lang="en-CA" dirty="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613" y="7010400"/>
            <a:ext cx="11280656" cy="45719"/>
          </a:xfr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0895" y="7010398"/>
            <a:ext cx="447930" cy="45720"/>
          </a:xfrm>
        </p:spPr>
        <p:txBody>
          <a:bodyPr/>
          <a:lstStyle>
            <a:lvl1pPr>
              <a:defRPr sz="100">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3265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2279077"/>
            <a:ext cx="10191045" cy="1774281"/>
          </a:xfrm>
        </p:spPr>
        <p:txBody>
          <a:bodyPr anchor="ctr">
            <a:normAutofit/>
          </a:bodyPr>
          <a:lstStyle>
            <a:lvl1pPr>
              <a:defRPr sz="7200">
                <a:solidFill>
                  <a:schemeClr val="bg1"/>
                </a:solidFill>
              </a:defRPr>
            </a:lvl1pPr>
          </a:lstStyle>
          <a:p>
            <a:r>
              <a:rPr dirty="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31, 2022</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3E4E1EAD-7DAD-4086-89F5-7448A8300C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37042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2279077"/>
            <a:ext cx="10191045" cy="1774281"/>
          </a:xfrm>
        </p:spPr>
        <p:txBody>
          <a:bodyPr anchor="ctr">
            <a:normAutofit/>
          </a:bodyPr>
          <a:lstStyle>
            <a:lvl1pPr>
              <a:defRPr sz="7200">
                <a:solidFill>
                  <a:schemeClr val="tx1"/>
                </a:solidFill>
              </a:defRPr>
            </a:lvl1pPr>
          </a:lstStyle>
          <a:p>
            <a:r>
              <a:rPr dirty="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August 31, 2022</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8875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dirty="0"/>
              <a:t>Slide title</a:t>
            </a:r>
          </a:p>
        </p:txBody>
      </p:sp>
      <p:sp>
        <p:nvSpPr>
          <p:cNvPr id="3" name="Date Placeholder 2"/>
          <p:cNvSpPr>
            <a:spLocks noGrp="1"/>
          </p:cNvSpPr>
          <p:nvPr>
            <p:ph type="dt" sz="half" idx="10"/>
          </p:nvPr>
        </p:nvSpPr>
        <p:spPr/>
        <p:txBody>
          <a:bodyPr/>
          <a:lstStyle/>
          <a:p>
            <a:fld id="{A37F1619-AA93-4060-BD60-C576B19528E8}" type="datetime4">
              <a:rPr lang="en-CA" smtClean="0"/>
              <a:t>August 31, 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7834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dirty="0"/>
              <a:t>Slide title</a:t>
            </a:r>
          </a:p>
        </p:txBody>
      </p:sp>
      <p:sp>
        <p:nvSpPr>
          <p:cNvPr id="3" name="Date Placeholder 2"/>
          <p:cNvSpPr>
            <a:spLocks noGrp="1"/>
          </p:cNvSpPr>
          <p:nvPr>
            <p:ph type="dt" sz="half" idx="10"/>
          </p:nvPr>
        </p:nvSpPr>
        <p:spPr/>
        <p:txBody>
          <a:bodyPr/>
          <a:lstStyle/>
          <a:p>
            <a:fld id="{E8B94599-B0CF-427C-90FA-8448CA06BC9E}" type="datetime4">
              <a:rPr lang="en-CA" smtClean="0"/>
              <a:t>August 31, 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756471" y="6160979"/>
            <a:ext cx="837793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Tree>
    <p:extLst>
      <p:ext uri="{BB962C8B-B14F-4D97-AF65-F5344CB8AC3E}">
        <p14:creationId xmlns:p14="http://schemas.microsoft.com/office/powerpoint/2010/main" val="42941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342" y="472437"/>
            <a:ext cx="11274553" cy="792167"/>
          </a:xfrm>
        </p:spPr>
        <p:txBody>
          <a:bodyPr/>
          <a:lstStyle/>
          <a:p>
            <a:r>
              <a:rPr dirty="0"/>
              <a:t>Slide title</a:t>
            </a:r>
          </a:p>
        </p:txBody>
      </p:sp>
      <p:sp>
        <p:nvSpPr>
          <p:cNvPr id="3" name="Content Placeholder 2"/>
          <p:cNvSpPr>
            <a:spLocks noGrp="1"/>
          </p:cNvSpPr>
          <p:nvPr>
            <p:ph sz="half" idx="1" hasCustomPrompt="1"/>
          </p:nvPr>
        </p:nvSpPr>
        <p:spPr>
          <a:xfrm>
            <a:off x="455613" y="1434588"/>
            <a:ext cx="5551994" cy="4592007"/>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sz="half" idx="2" hasCustomPrompt="1"/>
          </p:nvPr>
        </p:nvSpPr>
        <p:spPr>
          <a:xfrm>
            <a:off x="6188902" y="1434191"/>
            <a:ext cx="5551994" cy="4596370"/>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685EE892-DA9C-470A-9EFD-1F1333ED0846}" type="datetime4">
              <a:rPr lang="en-CA" smtClean="0"/>
              <a:t>August 31, 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18193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a:lvl1pPr>
          </a:lstStyle>
          <a:p>
            <a:r>
              <a:rPr dirty="0"/>
              <a:t>Slide title</a:t>
            </a:r>
          </a:p>
        </p:txBody>
      </p:sp>
      <p:sp>
        <p:nvSpPr>
          <p:cNvPr id="3" name="Text Placeholder 2"/>
          <p:cNvSpPr>
            <a:spLocks noGrp="1"/>
          </p:cNvSpPr>
          <p:nvPr>
            <p:ph type="body" idx="1" hasCustomPrompt="1"/>
          </p:nvPr>
        </p:nvSpPr>
        <p:spPr>
          <a:xfrm>
            <a:off x="466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hasCustomPrompt="1"/>
          </p:nvPr>
        </p:nvSpPr>
        <p:spPr>
          <a:xfrm>
            <a:off x="466342" y="2126105"/>
            <a:ext cx="5550410" cy="3917743"/>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5" name="Text Placeholder 4"/>
          <p:cNvSpPr>
            <a:spLocks noGrp="1"/>
          </p:cNvSpPr>
          <p:nvPr>
            <p:ph type="body" sz="quarter" idx="3" hasCustomPrompt="1"/>
          </p:nvPr>
        </p:nvSpPr>
        <p:spPr>
          <a:xfrm>
            <a:off x="6181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6" name="Content Placeholder 5"/>
          <p:cNvSpPr>
            <a:spLocks noGrp="1"/>
          </p:cNvSpPr>
          <p:nvPr>
            <p:ph sz="quarter" idx="4" hasCustomPrompt="1"/>
          </p:nvPr>
        </p:nvSpPr>
        <p:spPr>
          <a:xfrm>
            <a:off x="6181342" y="2126105"/>
            <a:ext cx="5550410" cy="3917743"/>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7" name="Date Placeholder 6"/>
          <p:cNvSpPr>
            <a:spLocks noGrp="1"/>
          </p:cNvSpPr>
          <p:nvPr>
            <p:ph type="dt" sz="half" idx="10"/>
          </p:nvPr>
        </p:nvSpPr>
        <p:spPr/>
        <p:txBody>
          <a:bodyPr/>
          <a:lstStyle/>
          <a:p>
            <a:fld id="{00A4CB11-CC29-45DE-86FE-3B5E9B18E485}" type="datetime4">
              <a:rPr lang="en-CA" smtClean="0"/>
              <a:t>August 31, 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3449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0"/>
            <a:ext cx="3120272"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466342" y="446751"/>
            <a:ext cx="2425329" cy="3401475"/>
          </a:xfrm>
        </p:spPr>
        <p:txBody>
          <a:bodyPr anchor="t">
            <a:noAutofit/>
          </a:bodyPr>
          <a:lstStyle>
            <a:lvl1pPr>
              <a:lnSpc>
                <a:spcPct val="100000"/>
              </a:lnSpc>
              <a:spcBef>
                <a:spcPts val="0"/>
              </a:spcBef>
              <a:defRPr sz="3200" baseline="0">
                <a:solidFill>
                  <a:schemeClr val="bg1"/>
                </a:solidFill>
              </a:defRPr>
            </a:lvl1pPr>
          </a:lstStyle>
          <a:p>
            <a:r>
              <a:rPr lang="en-US" dirty="0"/>
              <a:t>Title </a:t>
            </a:r>
            <a:br>
              <a:rPr lang="en-US" dirty="0"/>
            </a:br>
            <a:r>
              <a:rPr lang="en-US" dirty="0"/>
              <a:t>of slide</a:t>
            </a:r>
            <a:endParaRPr dirty="0"/>
          </a:p>
        </p:txBody>
      </p:sp>
      <p:sp>
        <p:nvSpPr>
          <p:cNvPr id="4" name="Date Placeholder 3"/>
          <p:cNvSpPr>
            <a:spLocks noGrp="1"/>
          </p:cNvSpPr>
          <p:nvPr>
            <p:ph type="dt" sz="half" idx="10"/>
          </p:nvPr>
        </p:nvSpPr>
        <p:spPr>
          <a:xfrm>
            <a:off x="11740895" y="7010398"/>
            <a:ext cx="447930" cy="45720"/>
          </a:xfrm>
        </p:spPr>
        <p:txBody>
          <a:bodyPr/>
          <a:lstStyle/>
          <a:p>
            <a:fld id="{FF132DD1-ED70-4BDF-9A73-CA79C3A1B7D9}"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62420"/>
            <a:ext cx="757522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pic>
        <p:nvPicPr>
          <p:cNvPr id="9" name="Graphic 8">
            <a:extLst>
              <a:ext uri="{FF2B5EF4-FFF2-40B4-BE49-F238E27FC236}">
                <a16:creationId xmlns:a16="http://schemas.microsoft.com/office/drawing/2014/main" id="{E01CA5A9-9AE1-49EC-802C-B17BF50D78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30189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0"/>
            <a:ext cx="3120272"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466342" y="446751"/>
            <a:ext cx="2425329" cy="3401475"/>
          </a:xfrm>
        </p:spPr>
        <p:txBody>
          <a:bodyPr anchor="t">
            <a:noAutofit/>
          </a:bodyPr>
          <a:lstStyle>
            <a:lvl1pPr>
              <a:lnSpc>
                <a:spcPct val="100000"/>
              </a:lnSpc>
              <a:spcBef>
                <a:spcPts val="0"/>
              </a:spcBef>
              <a:defRPr sz="3200" baseline="0">
                <a:solidFill>
                  <a:schemeClr val="bg1"/>
                </a:solidFill>
              </a:defRPr>
            </a:lvl1pPr>
          </a:lstStyle>
          <a:p>
            <a:r>
              <a:rPr lang="en-US" dirty="0"/>
              <a:t>Title </a:t>
            </a:r>
            <a:br>
              <a:rPr lang="en-US" dirty="0"/>
            </a:br>
            <a:r>
              <a:rPr lang="en-US" dirty="0"/>
              <a:t>of slide</a:t>
            </a:r>
            <a:endParaRPr dirty="0"/>
          </a:p>
        </p:txBody>
      </p:sp>
      <p:sp>
        <p:nvSpPr>
          <p:cNvPr id="4" name="Date Placeholder 3"/>
          <p:cNvSpPr>
            <a:spLocks noGrp="1"/>
          </p:cNvSpPr>
          <p:nvPr>
            <p:ph type="dt" sz="half" idx="10"/>
          </p:nvPr>
        </p:nvSpPr>
        <p:spPr>
          <a:xfrm>
            <a:off x="11740895" y="7010398"/>
            <a:ext cx="447930" cy="45720"/>
          </a:xfrm>
        </p:spPr>
        <p:txBody>
          <a:bodyPr/>
          <a:lstStyle/>
          <a:p>
            <a:fld id="{2225BEF7-362C-47A2-99CE-F92BC52601A4}"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80" y="6162420"/>
            <a:ext cx="7575223"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pic>
        <p:nvPicPr>
          <p:cNvPr id="9" name="Graphic 8">
            <a:extLst>
              <a:ext uri="{FF2B5EF4-FFF2-40B4-BE49-F238E27FC236}">
                <a16:creationId xmlns:a16="http://schemas.microsoft.com/office/drawing/2014/main" id="{89830D4C-11FB-4661-86A4-681AA0BB38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19672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0"/>
            <a:ext cx="3120272"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59180" y="475488"/>
            <a:ext cx="8165784" cy="792162"/>
          </a:xfrm>
        </p:spPr>
        <p:txBody>
          <a:bodyPr anchor="t"/>
          <a:lstStyle>
            <a:lvl1pPr marL="0" indent="0">
              <a:lnSpc>
                <a:spcPct val="100000"/>
              </a:lnSpc>
              <a:spcBef>
                <a:spcPts val="0"/>
              </a:spcBef>
              <a:buNone/>
              <a:defRPr sz="2400" b="1">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dirty="0"/>
              <a:t>Title here</a:t>
            </a:r>
          </a:p>
        </p:txBody>
      </p:sp>
      <p:sp>
        <p:nvSpPr>
          <p:cNvPr id="2" name="Title 1"/>
          <p:cNvSpPr>
            <a:spLocks noGrp="1"/>
          </p:cNvSpPr>
          <p:nvPr>
            <p:ph type="title" hasCustomPrompt="1"/>
          </p:nvPr>
        </p:nvSpPr>
        <p:spPr>
          <a:xfrm>
            <a:off x="466342" y="446751"/>
            <a:ext cx="2425329" cy="3401475"/>
          </a:xfrm>
        </p:spPr>
        <p:txBody>
          <a:bodyPr anchor="t">
            <a:noAutofit/>
          </a:bodyPr>
          <a:lstStyle>
            <a:lvl1pPr>
              <a:lnSpc>
                <a:spcPct val="100000"/>
              </a:lnSpc>
              <a:spcBef>
                <a:spcPts val="0"/>
              </a:spcBef>
              <a:defRPr sz="3200" baseline="0">
                <a:solidFill>
                  <a:schemeClr val="bg1"/>
                </a:solidFill>
              </a:defRPr>
            </a:lvl1pPr>
          </a:lstStyle>
          <a:p>
            <a:r>
              <a:rPr lang="en-US" dirty="0"/>
              <a:t>Title </a:t>
            </a:r>
            <a:br>
              <a:rPr lang="en-US" dirty="0"/>
            </a:br>
            <a:r>
              <a:rPr lang="en-US" dirty="0"/>
              <a:t>of slide</a:t>
            </a:r>
            <a:endParaRPr dirty="0"/>
          </a:p>
        </p:txBody>
      </p:sp>
      <p:sp>
        <p:nvSpPr>
          <p:cNvPr id="4" name="Date Placeholder 3"/>
          <p:cNvSpPr>
            <a:spLocks noGrp="1"/>
          </p:cNvSpPr>
          <p:nvPr>
            <p:ph type="dt" sz="half" idx="10"/>
          </p:nvPr>
        </p:nvSpPr>
        <p:spPr>
          <a:xfrm>
            <a:off x="11740895" y="7010398"/>
            <a:ext cx="447930" cy="45720"/>
          </a:xfrm>
        </p:spPr>
        <p:txBody>
          <a:bodyPr/>
          <a:lstStyle/>
          <a:p>
            <a:fld id="{FF132DD1-ED70-4BDF-9A73-CA79C3A1B7D9}"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62420"/>
            <a:ext cx="757522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59179" y="1434190"/>
            <a:ext cx="8163303" cy="4584842"/>
          </a:xfrm>
        </p:spPr>
        <p:txBody>
          <a:bodyPr/>
          <a:lstStyle>
            <a:lvl1pPr>
              <a:defRPr/>
            </a:lvl1pPr>
          </a:lstStyle>
          <a:p>
            <a:pPr lvl="0"/>
            <a:r>
              <a:rPr dirty="0"/>
              <a:t>Click to add main </a:t>
            </a:r>
            <a:r>
              <a:rPr lang="en-US" dirty="0"/>
              <a:t>bullet</a:t>
            </a:r>
            <a:endParaRPr dirty="0"/>
          </a:p>
          <a:p>
            <a:pPr lvl="1"/>
            <a:r>
              <a:rPr dirty="0"/>
              <a:t>Second level</a:t>
            </a:r>
          </a:p>
          <a:p>
            <a:pPr lvl="2"/>
            <a:r>
              <a:rPr dirty="0"/>
              <a:t>Third level</a:t>
            </a:r>
          </a:p>
          <a:p>
            <a:pPr lvl="3"/>
            <a:r>
              <a:rPr dirty="0"/>
              <a:t>Fourth level</a:t>
            </a:r>
          </a:p>
          <a:p>
            <a:pPr lvl="4"/>
            <a:r>
              <a:rPr dirty="0"/>
              <a:t>Fifth level</a:t>
            </a:r>
          </a:p>
        </p:txBody>
      </p:sp>
      <p:pic>
        <p:nvPicPr>
          <p:cNvPr id="12" name="Graphic 11">
            <a:extLst>
              <a:ext uri="{FF2B5EF4-FFF2-40B4-BE49-F238E27FC236}">
                <a16:creationId xmlns:a16="http://schemas.microsoft.com/office/drawing/2014/main" id="{0DC13737-785B-4C4C-A36A-61D3414121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416320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0"/>
            <a:ext cx="3120272"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59180" y="475488"/>
            <a:ext cx="2464549" cy="792162"/>
          </a:xfrm>
        </p:spPr>
        <p:txBody>
          <a:bodyPr anchor="t"/>
          <a:lstStyle>
            <a:lvl1pPr marL="0" indent="0">
              <a:lnSpc>
                <a:spcPct val="100000"/>
              </a:lnSpc>
              <a:spcBef>
                <a:spcPts val="0"/>
              </a:spcBef>
              <a:buNone/>
              <a:defRPr sz="2400" b="1">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dirty="0"/>
              <a:t>Title here</a:t>
            </a:r>
          </a:p>
        </p:txBody>
      </p:sp>
      <p:sp>
        <p:nvSpPr>
          <p:cNvPr id="2" name="Title 1"/>
          <p:cNvSpPr>
            <a:spLocks noGrp="1"/>
          </p:cNvSpPr>
          <p:nvPr>
            <p:ph type="title" hasCustomPrompt="1"/>
          </p:nvPr>
        </p:nvSpPr>
        <p:spPr>
          <a:xfrm>
            <a:off x="466342" y="446751"/>
            <a:ext cx="2425329" cy="3401475"/>
          </a:xfrm>
        </p:spPr>
        <p:txBody>
          <a:bodyPr anchor="t">
            <a:noAutofit/>
          </a:bodyPr>
          <a:lstStyle>
            <a:lvl1pPr>
              <a:lnSpc>
                <a:spcPct val="100000"/>
              </a:lnSpc>
              <a:spcBef>
                <a:spcPts val="0"/>
              </a:spcBef>
              <a:defRPr sz="3200" baseline="0">
                <a:solidFill>
                  <a:schemeClr val="bg1"/>
                </a:solidFill>
              </a:defRPr>
            </a:lvl1pPr>
          </a:lstStyle>
          <a:p>
            <a:r>
              <a:rPr lang="en-US" dirty="0"/>
              <a:t>Title </a:t>
            </a:r>
            <a:br>
              <a:rPr lang="en-US" dirty="0"/>
            </a:br>
            <a:r>
              <a:rPr lang="en-US" dirty="0"/>
              <a:t>of slide</a:t>
            </a:r>
            <a:endParaRPr dirty="0"/>
          </a:p>
        </p:txBody>
      </p:sp>
      <p:sp>
        <p:nvSpPr>
          <p:cNvPr id="4" name="Date Placeholder 3"/>
          <p:cNvSpPr>
            <a:spLocks noGrp="1"/>
          </p:cNvSpPr>
          <p:nvPr>
            <p:ph type="dt" sz="half" idx="10"/>
          </p:nvPr>
        </p:nvSpPr>
        <p:spPr>
          <a:xfrm>
            <a:off x="11740895" y="7010398"/>
            <a:ext cx="447930" cy="45720"/>
          </a:xfrm>
        </p:spPr>
        <p:txBody>
          <a:bodyPr/>
          <a:lstStyle/>
          <a:p>
            <a:fld id="{2225BEF7-362C-47A2-99CE-F92BC52601A4}"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3315" y="475488"/>
            <a:ext cx="5207070" cy="792162"/>
          </a:xfrm>
        </p:spPr>
        <p:txBody>
          <a:bodyPr anchor="t"/>
          <a:lstStyle>
            <a:lvl1pPr marL="0" indent="0">
              <a:lnSpc>
                <a:spcPct val="100000"/>
              </a:lnSpc>
              <a:spcBef>
                <a:spcPts val="0"/>
              </a:spcBef>
              <a:buNone/>
              <a:defRPr sz="2400" b="1">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dirty="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80" y="6162420"/>
            <a:ext cx="7575223"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59180" y="1435608"/>
            <a:ext cx="2463800" cy="450323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CA" dirty="0"/>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3316" y="1435608"/>
            <a:ext cx="5207580" cy="450323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dirty="0"/>
              <a:t>Add body copy or click icon for other content options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CA" dirty="0"/>
          </a:p>
        </p:txBody>
      </p:sp>
      <p:pic>
        <p:nvPicPr>
          <p:cNvPr id="13" name="Graphic 12">
            <a:extLst>
              <a:ext uri="{FF2B5EF4-FFF2-40B4-BE49-F238E27FC236}">
                <a16:creationId xmlns:a16="http://schemas.microsoft.com/office/drawing/2014/main" id="{FAEF40B4-BEF0-46B5-A816-A7E9279520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35769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dirty="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dirty="0"/>
              <a:t>Click to add main </a:t>
            </a:r>
            <a:r>
              <a:rPr lang="en-US" dirty="0"/>
              <a:t>bullet</a:t>
            </a:r>
            <a:endParaRPr dirty="0"/>
          </a:p>
          <a:p>
            <a:pPr lvl="1"/>
            <a:r>
              <a:rPr dirty="0"/>
              <a:t>Second level</a:t>
            </a:r>
          </a:p>
          <a:p>
            <a:pPr lvl="2"/>
            <a:r>
              <a:rPr dirty="0"/>
              <a:t>Third level</a:t>
            </a:r>
          </a:p>
          <a:p>
            <a:pPr lvl="3"/>
            <a:r>
              <a:rPr dirty="0"/>
              <a:t>Fourth level</a:t>
            </a:r>
            <a:endParaRPr lang="en-CA" dirty="0"/>
          </a:p>
          <a:p>
            <a:pPr lvl="4"/>
            <a:r>
              <a:rPr lang="en-CA" dirty="0"/>
              <a:t>Fifth level</a:t>
            </a:r>
            <a:endParaRPr dirty="0"/>
          </a:p>
        </p:txBody>
      </p:sp>
      <p:sp>
        <p:nvSpPr>
          <p:cNvPr id="4" name="Date Placeholder 3"/>
          <p:cNvSpPr>
            <a:spLocks noGrp="1"/>
          </p:cNvSpPr>
          <p:nvPr>
            <p:ph type="dt" sz="half" idx="10"/>
          </p:nvPr>
        </p:nvSpPr>
        <p:spPr>
          <a:xfrm>
            <a:off x="11740895" y="7010398"/>
            <a:ext cx="447930" cy="45720"/>
          </a:xfrm>
        </p:spPr>
        <p:txBody>
          <a:bodyPr/>
          <a:lstStyle/>
          <a:p>
            <a:fld id="{00AC8BC0-4B7F-45B2-9F9D-C2C3E01E876C}"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Tree>
    <p:extLst>
      <p:ext uri="{BB962C8B-B14F-4D97-AF65-F5344CB8AC3E}">
        <p14:creationId xmlns:p14="http://schemas.microsoft.com/office/powerpoint/2010/main" val="27393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August 31, 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78762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August 31, 2022</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7" name="Graphic 6">
            <a:extLst>
              <a:ext uri="{FF2B5EF4-FFF2-40B4-BE49-F238E27FC236}">
                <a16:creationId xmlns:a16="http://schemas.microsoft.com/office/drawing/2014/main" id="{18DC7CBA-3189-42D1-AB98-138A09681B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774807" y="2153412"/>
            <a:ext cx="8639210" cy="2551176"/>
          </a:xfrm>
          <a:prstGeom prst="rect">
            <a:avLst/>
          </a:prstGeom>
        </p:spPr>
      </p:pic>
    </p:spTree>
    <p:extLst>
      <p:ext uri="{BB962C8B-B14F-4D97-AF65-F5344CB8AC3E}">
        <p14:creationId xmlns:p14="http://schemas.microsoft.com/office/powerpoint/2010/main" val="394887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167" y="1482272"/>
            <a:ext cx="11367728" cy="3816429"/>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 typeface="Manulife JH Sans"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dirty="0">
                <a:ln>
                  <a:noFill/>
                </a:ln>
                <a:solidFill>
                  <a:prstClr val="black"/>
                </a:solidFill>
                <a:effectLst/>
                <a:uLnTx/>
                <a:uFillTx/>
                <a:latin typeface="+mn-lt"/>
                <a:ea typeface="+mn-ea"/>
                <a:cs typeface="+mn-cs"/>
              </a:rPr>
            </a:br>
            <a:r>
              <a:rPr kumimoji="0" lang="en-US" sz="1400" b="0" i="0" u="none" strike="noStrike" kern="1200" cap="none" spc="0" normalizeH="0" baseline="0" noProof="0" dirty="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Maintain the integrity of the key template features: Ensure consistency in locations and space around the logo, leverage the embedded </a:t>
            </a:r>
            <a:r>
              <a:rPr kumimoji="0" lang="en-US" sz="1400" b="0" i="0" u="none" strike="noStrike" kern="1200" cap="none" spc="0" normalizeH="0" baseline="0" noProof="0" dirty="0" err="1">
                <a:ln>
                  <a:noFill/>
                </a:ln>
                <a:solidFill>
                  <a:prstClr val="black"/>
                </a:solidFill>
                <a:effectLst/>
                <a:uLnTx/>
                <a:uFillTx/>
                <a:latin typeface="+mn-lt"/>
                <a:ea typeface="+mn-ea"/>
                <a:cs typeface="+mn-cs"/>
              </a:rPr>
              <a:t>colour</a:t>
            </a:r>
            <a:r>
              <a:rPr kumimoji="0" lang="en-US" sz="1400" b="0" i="0" u="none" strike="noStrike" kern="1200" cap="none" spc="0" normalizeH="0" baseline="0" noProof="0" dirty="0">
                <a:ln>
                  <a:noFill/>
                </a:ln>
                <a:solidFill>
                  <a:prstClr val="black"/>
                </a:solidFill>
                <a:effectLst/>
                <a:uLnTx/>
                <a:uFillTx/>
                <a:latin typeface="+mn-lt"/>
                <a:ea typeface="+mn-ea"/>
                <a:cs typeface="+mn-cs"/>
              </a:rPr>
              <a:t> palette and fonts, and use the icons and images that have been provided for you.</a:t>
            </a:r>
            <a:endParaRPr kumimoji="0" lang="en-US" sz="1400" b="0" i="0" u="none" strike="noStrike" kern="1200" cap="none" spc="0" normalizeH="0" baseline="0" noProof="0" dirty="0">
              <a:ln>
                <a:noFill/>
              </a:ln>
              <a:solidFill>
                <a:schemeClr val="bg1"/>
              </a:solidFill>
              <a:effectLst/>
              <a:uLnTx/>
              <a:uFillTx/>
              <a:latin typeface="Manulife JH Serif Italic"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If sending to an external party or for viewing on a mobile device, create a pdf of your final PowerPoint file to maintain the integrity </a:t>
            </a:r>
            <a:br>
              <a:rPr kumimoji="0" lang="en-US" sz="1400" b="0" i="0" u="none" strike="noStrike" kern="1200" cap="none" spc="0" normalizeH="0" baseline="0" noProof="0" dirty="0">
                <a:ln>
                  <a:noFill/>
                </a:ln>
                <a:solidFill>
                  <a:prstClr val="black"/>
                </a:solidFill>
                <a:effectLst/>
                <a:uLnTx/>
                <a:uFillTx/>
                <a:latin typeface="+mn-lt"/>
                <a:ea typeface="+mn-ea"/>
                <a:cs typeface="+mn-cs"/>
              </a:rPr>
            </a:br>
            <a:r>
              <a:rPr kumimoji="0" lang="en-US" sz="1400" b="0" i="0" u="none" strike="noStrike" kern="1200" cap="none" spc="0" normalizeH="0" baseline="0" noProof="0" dirty="0">
                <a:ln>
                  <a:noFill/>
                </a:ln>
                <a:solidFill>
                  <a:prstClr val="black"/>
                </a:solidFill>
                <a:effectLst/>
                <a:uLnTx/>
                <a:uFillTx/>
                <a:latin typeface="+mn-lt"/>
                <a:ea typeface="+mn-ea"/>
                <a:cs typeface="+mn-cs"/>
              </a:rPr>
              <a:t>of your document.</a:t>
            </a:r>
            <a:endParaRPr kumimoji="0" lang="en-US" sz="1400" b="0" i="0" u="none" strike="noStrike" kern="1200" cap="none" spc="0" normalizeH="0" baseline="0" noProof="0" dirty="0">
              <a:ln>
                <a:noFill/>
              </a:ln>
              <a:solidFill>
                <a:schemeClr val="bg1"/>
              </a:solidFill>
              <a:effectLst/>
              <a:uLnTx/>
              <a:uFillTx/>
              <a:latin typeface="Manulife JH Sans Demibold" panose="00000700000000000000" pitchFamily="2"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If you have any questions or concerns, 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712" y="950978"/>
            <a:ext cx="11340771"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Getting Started – Official Manulife Template</a:t>
            </a:r>
            <a:endParaRPr lang="en-CA" dirty="0"/>
          </a:p>
        </p:txBody>
      </p:sp>
      <p:sp>
        <p:nvSpPr>
          <p:cNvPr id="2" name="Date Placeholder 1"/>
          <p:cNvSpPr>
            <a:spLocks noGrp="1"/>
          </p:cNvSpPr>
          <p:nvPr userDrawn="1">
            <p:ph type="dt" sz="half" idx="10"/>
          </p:nvPr>
        </p:nvSpPr>
        <p:spPr/>
        <p:txBody>
          <a:bodyPr/>
          <a:lstStyle/>
          <a:p>
            <a:fld id="{61A4BEF5-9A05-4D20-83E5-233E87403DC0}" type="datetime4">
              <a:rPr lang="en-CA" smtClean="0"/>
              <a:t>August 31, 2022</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grpSp>
        <p:nvGrpSpPr>
          <p:cNvPr id="13" name="Group 12">
            <a:extLst>
              <a:ext uri="{FF2B5EF4-FFF2-40B4-BE49-F238E27FC236}">
                <a16:creationId xmlns:a16="http://schemas.microsoft.com/office/drawing/2014/main" id="{0FB751C7-9739-4FF3-ADBA-3B3FC91FCE99}"/>
              </a:ext>
            </a:extLst>
          </p:cNvPr>
          <p:cNvGrpSpPr/>
          <p:nvPr userDrawn="1"/>
        </p:nvGrpSpPr>
        <p:grpSpPr>
          <a:xfrm>
            <a:off x="8398975" y="3812591"/>
            <a:ext cx="2953238" cy="1842693"/>
            <a:chOff x="8398975" y="3812591"/>
            <a:chExt cx="2953238" cy="1842693"/>
          </a:xfrm>
        </p:grpSpPr>
        <p:pic>
          <p:nvPicPr>
            <p:cNvPr id="14" name="Picture 13">
              <a:extLst>
                <a:ext uri="{FF2B5EF4-FFF2-40B4-BE49-F238E27FC236}">
                  <a16:creationId xmlns:a16="http://schemas.microsoft.com/office/drawing/2014/main" id="{07B24F04-EB7D-4A08-A34A-C7EDCDE2F507}"/>
                </a:ext>
              </a:extLst>
            </p:cNvPr>
            <p:cNvPicPr>
              <a:picLocks noChangeAspect="1"/>
            </p:cNvPicPr>
            <p:nvPr/>
          </p:nvPicPr>
          <p:blipFill>
            <a:blip r:embed="rId2"/>
            <a:stretch>
              <a:fillRect/>
            </a:stretch>
          </p:blipFill>
          <p:spPr>
            <a:xfrm>
              <a:off x="9866310" y="3812591"/>
              <a:ext cx="1485903" cy="849088"/>
            </a:xfrm>
            <a:prstGeom prst="rect">
              <a:avLst/>
            </a:prstGeom>
            <a:ln w="3175">
              <a:solidFill>
                <a:schemeClr val="bg2">
                  <a:lumMod val="60000"/>
                  <a:lumOff val="40000"/>
                </a:schemeClr>
              </a:solidFill>
            </a:ln>
          </p:spPr>
        </p:pic>
        <p:pic>
          <p:nvPicPr>
            <p:cNvPr id="16" name="Picture 15">
              <a:extLst>
                <a:ext uri="{FF2B5EF4-FFF2-40B4-BE49-F238E27FC236}">
                  <a16:creationId xmlns:a16="http://schemas.microsoft.com/office/drawing/2014/main" id="{620FB045-195B-4EAC-915E-0E49CA5B3B79}"/>
                </a:ext>
              </a:extLst>
            </p:cNvPr>
            <p:cNvPicPr>
              <a:picLocks noChangeAspect="1"/>
            </p:cNvPicPr>
            <p:nvPr/>
          </p:nvPicPr>
          <p:blipFill>
            <a:blip r:embed="rId3"/>
            <a:stretch>
              <a:fillRect/>
            </a:stretch>
          </p:blipFill>
          <p:spPr>
            <a:xfrm>
              <a:off x="9377199" y="4143792"/>
              <a:ext cx="1485903" cy="849088"/>
            </a:xfrm>
            <a:prstGeom prst="rect">
              <a:avLst/>
            </a:prstGeom>
            <a:ln w="3175">
              <a:solidFill>
                <a:schemeClr val="bg2">
                  <a:lumMod val="60000"/>
                  <a:lumOff val="40000"/>
                </a:schemeClr>
              </a:solidFill>
            </a:ln>
          </p:spPr>
        </p:pic>
        <p:pic>
          <p:nvPicPr>
            <p:cNvPr id="18" name="Picture 17">
              <a:extLst>
                <a:ext uri="{FF2B5EF4-FFF2-40B4-BE49-F238E27FC236}">
                  <a16:creationId xmlns:a16="http://schemas.microsoft.com/office/drawing/2014/main" id="{2B2BDB90-8418-4510-B43A-5A01A0459602}"/>
                </a:ext>
              </a:extLst>
            </p:cNvPr>
            <p:cNvPicPr>
              <a:picLocks noChangeAspect="1"/>
            </p:cNvPicPr>
            <p:nvPr userDrawn="1"/>
          </p:nvPicPr>
          <p:blipFill>
            <a:blip r:embed="rId4"/>
            <a:stretch>
              <a:fillRect/>
            </a:stretch>
          </p:blipFill>
          <p:spPr>
            <a:xfrm>
              <a:off x="8888087" y="4474993"/>
              <a:ext cx="1485903" cy="849088"/>
            </a:xfrm>
            <a:prstGeom prst="rect">
              <a:avLst/>
            </a:prstGeom>
            <a:ln w="3175">
              <a:solidFill>
                <a:schemeClr val="bg2">
                  <a:lumMod val="60000"/>
                  <a:lumOff val="40000"/>
                </a:schemeClr>
              </a:solidFill>
            </a:ln>
          </p:spPr>
        </p:pic>
        <p:pic>
          <p:nvPicPr>
            <p:cNvPr id="19" name="Picture 18">
              <a:extLst>
                <a:ext uri="{FF2B5EF4-FFF2-40B4-BE49-F238E27FC236}">
                  <a16:creationId xmlns:a16="http://schemas.microsoft.com/office/drawing/2014/main" id="{8E4B09FB-5B09-4684-A4A4-364BA3F14F23}"/>
                </a:ext>
              </a:extLst>
            </p:cNvPr>
            <p:cNvPicPr>
              <a:picLocks noChangeAspect="1"/>
            </p:cNvPicPr>
            <p:nvPr userDrawn="1"/>
          </p:nvPicPr>
          <p:blipFill>
            <a:blip r:embed="rId5"/>
            <a:stretch>
              <a:fillRect/>
            </a:stretch>
          </p:blipFill>
          <p:spPr>
            <a:xfrm>
              <a:off x="8398975" y="4806196"/>
              <a:ext cx="1485903" cy="849088"/>
            </a:xfrm>
            <a:prstGeom prst="rect">
              <a:avLst/>
            </a:prstGeom>
            <a:ln w="3175">
              <a:solidFill>
                <a:schemeClr val="bg2">
                  <a:lumMod val="60000"/>
                  <a:lumOff val="40000"/>
                </a:schemeClr>
              </a:solidFill>
            </a:ln>
          </p:spPr>
        </p:pic>
      </p:grpSp>
    </p:spTree>
    <p:extLst>
      <p:ext uri="{BB962C8B-B14F-4D97-AF65-F5344CB8AC3E}">
        <p14:creationId xmlns:p14="http://schemas.microsoft.com/office/powerpoint/2010/main" val="140848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167" y="1492070"/>
            <a:ext cx="5369604" cy="4062651"/>
          </a:xfrm>
          <a:prstGeom prst="rect">
            <a:avLst/>
          </a:prstGeom>
        </p:spPr>
        <p:txBody>
          <a:bodyPr wrap="square">
            <a:spAutoFit/>
          </a:bodyPr>
          <a:lstStyle/>
          <a:p>
            <a:pPr marL="0" indent="0">
              <a:spcBef>
                <a:spcPts val="1200"/>
              </a:spcBef>
              <a:buNone/>
            </a:pPr>
            <a:r>
              <a:rPr lang="en-US" sz="1400" b="1" dirty="0"/>
              <a:t>To insert a new slide</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Click the bottom of the New Slide </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button on the Home tab.</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using </a:t>
            </a:r>
            <a:r>
              <a:rPr lang="en-US" sz="1400" dirty="0"/>
              <a:t>the default </a:t>
            </a:r>
            <a:br>
              <a:rPr lang="en-US" sz="1400" dirty="0"/>
            </a:br>
            <a:r>
              <a:rPr lang="en-US" sz="1400" dirty="0"/>
              <a:t>boxes provided.</a:t>
            </a:r>
          </a:p>
          <a:p>
            <a:pPr>
              <a:spcBef>
                <a:spcPts val="1200"/>
              </a:spcBef>
            </a:pPr>
            <a:endParaRPr lang="en-US" sz="1400" dirty="0"/>
          </a:p>
          <a:p>
            <a:pPr marL="0" indent="0">
              <a:spcBef>
                <a:spcPts val="1200"/>
              </a:spcBef>
              <a:buNone/>
            </a:pPr>
            <a:r>
              <a:rPr lang="en-US" sz="1400" b="1" dirty="0"/>
              <a:t>To change the layout of an existing slide </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lang="en-US" sz="1400" dirty="0"/>
              <a:t>Go </a:t>
            </a:r>
            <a:r>
              <a:rPr kumimoji="0" lang="en-US" sz="1400" b="0" i="0" u="none" strike="noStrike" kern="1200" cap="none" spc="0" normalizeH="0" baseline="0" dirty="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a:t>
            </a:r>
            <a:r>
              <a:rPr lang="en-US" sz="1400" dirty="0"/>
              <a:t>using 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712" y="950978"/>
            <a:ext cx="5241421"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To Insert or Change a Slide</a:t>
            </a:r>
            <a:endParaRPr lang="en-CA" dirty="0"/>
          </a:p>
        </p:txBody>
      </p:sp>
      <p:sp>
        <p:nvSpPr>
          <p:cNvPr id="2" name="Date Placeholder 1"/>
          <p:cNvSpPr>
            <a:spLocks noGrp="1"/>
          </p:cNvSpPr>
          <p:nvPr>
            <p:ph type="dt" sz="half" idx="10"/>
          </p:nvPr>
        </p:nvSpPr>
        <p:spPr/>
        <p:txBody>
          <a:bodyPr/>
          <a:lstStyle/>
          <a:p>
            <a:fld id="{9C607C0D-E009-46A8-9602-4C9F4E3543F3}" type="datetime4">
              <a:rPr lang="en-CA" smtClean="0"/>
              <a:t>August 31, 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6094412" y="1032065"/>
            <a:ext cx="0" cy="4628964"/>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6565693" y="1530944"/>
            <a:ext cx="2698704"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Manulife JH Sans"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spcBef>
                <a:spcPts val="1200"/>
              </a:spcBef>
              <a:buSzPct val="100000"/>
            </a:pPr>
            <a:r>
              <a:rPr lang="en-US" sz="1400" dirty="0"/>
              <a:t>A proprietary font, directly uploaded to all computers. </a:t>
            </a:r>
          </a:p>
          <a:p>
            <a:pPr>
              <a:spcBef>
                <a:spcPts val="1200"/>
              </a:spcBef>
              <a:buSzPct val="100000"/>
            </a:pPr>
            <a:r>
              <a:rPr lang="en-US" sz="1400" dirty="0"/>
              <a:t>This is the only font allowed. </a:t>
            </a:r>
            <a:br>
              <a:rPr lang="en-US" sz="1400" dirty="0"/>
            </a:br>
            <a:r>
              <a:rPr lang="en-US" sz="1400" dirty="0"/>
              <a:t>Do not use any other fonts located in the font menu, </a:t>
            </a:r>
            <a:br>
              <a:rPr lang="en-US" sz="1400" dirty="0"/>
            </a:br>
            <a:r>
              <a:rPr lang="en-US" sz="1400" dirty="0"/>
              <a:t>such as Arial, Calibri, Times New Roman, etc.</a:t>
            </a:r>
          </a:p>
          <a:p>
            <a:pPr>
              <a:spcBef>
                <a:spcPts val="1200"/>
              </a:spcBef>
              <a:buSzPct val="100000"/>
            </a:pPr>
            <a:r>
              <a:rPr lang="en-US" sz="1400" dirty="0"/>
              <a:t>The font is embedded into this </a:t>
            </a:r>
            <a:br>
              <a:rPr lang="en-US" sz="1400" dirty="0"/>
            </a:br>
            <a:r>
              <a:rPr lang="en-US" sz="1400" dirty="0"/>
              <a:t>PowerPoint template.</a:t>
            </a:r>
          </a:p>
          <a:p>
            <a:pPr>
              <a:spcBef>
                <a:spcPts val="1200"/>
              </a:spcBef>
              <a:buSzPct val="100000"/>
            </a:pPr>
            <a:r>
              <a:rPr lang="en-US" sz="1400" dirty="0"/>
              <a:t>If an external company is using the template, it will default to the Manulife JH font. Ensure the font is never substituted.</a:t>
            </a: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6546903" y="1032065"/>
            <a:ext cx="5186700"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b="1" dirty="0"/>
              <a:t>The Manulife JH Font</a:t>
            </a:r>
          </a:p>
        </p:txBody>
      </p:sp>
      <p:grpSp>
        <p:nvGrpSpPr>
          <p:cNvPr id="30" name="Group 29">
            <a:extLst>
              <a:ext uri="{FF2B5EF4-FFF2-40B4-BE49-F238E27FC236}">
                <a16:creationId xmlns:a16="http://schemas.microsoft.com/office/drawing/2014/main" id="{76A5A91D-E85D-4CBF-9A84-9C7AC20173D8}"/>
              </a:ext>
            </a:extLst>
          </p:cNvPr>
          <p:cNvGrpSpPr/>
          <p:nvPr userDrawn="1"/>
        </p:nvGrpSpPr>
        <p:grpSpPr>
          <a:xfrm>
            <a:off x="9616040" y="1580374"/>
            <a:ext cx="2104066" cy="4073831"/>
            <a:chOff x="3804036" y="2092613"/>
            <a:chExt cx="1791204" cy="3468077"/>
          </a:xfrm>
        </p:grpSpPr>
        <p:pic>
          <p:nvPicPr>
            <p:cNvPr id="31" name="Picture 30">
              <a:extLst>
                <a:ext uri="{FF2B5EF4-FFF2-40B4-BE49-F238E27FC236}">
                  <a16:creationId xmlns:a16="http://schemas.microsoft.com/office/drawing/2014/main" id="{4213AECE-8313-4732-803E-403E689E28AF}"/>
                </a:ext>
              </a:extLst>
            </p:cNvPr>
            <p:cNvPicPr>
              <a:picLocks noChangeAspect="1"/>
            </p:cNvPicPr>
            <p:nvPr/>
          </p:nvPicPr>
          <p:blipFill>
            <a:blip r:embed="rId2"/>
            <a:stretch>
              <a:fillRect/>
            </a:stretch>
          </p:blipFill>
          <p:spPr>
            <a:xfrm>
              <a:off x="3804036" y="2092613"/>
              <a:ext cx="1791204" cy="3468077"/>
            </a:xfrm>
            <a:prstGeom prst="rect">
              <a:avLst/>
            </a:prstGeom>
            <a:ln w="3175">
              <a:solidFill>
                <a:schemeClr val="bg2">
                  <a:lumMod val="60000"/>
                  <a:lumOff val="40000"/>
                </a:schemeClr>
              </a:solidFill>
            </a:ln>
          </p:spPr>
        </p:pic>
        <p:sp>
          <p:nvSpPr>
            <p:cNvPr id="32" name="Rectangle 31">
              <a:extLst>
                <a:ext uri="{FF2B5EF4-FFF2-40B4-BE49-F238E27FC236}">
                  <a16:creationId xmlns:a16="http://schemas.microsoft.com/office/drawing/2014/main" id="{6FA45162-F41D-46D3-9B91-4FC785C42FAA}"/>
                </a:ext>
              </a:extLst>
            </p:cNvPr>
            <p:cNvSpPr/>
            <p:nvPr/>
          </p:nvSpPr>
          <p:spPr>
            <a:xfrm>
              <a:off x="3837526" y="4779154"/>
              <a:ext cx="1628489" cy="644376"/>
            </a:xfrm>
            <a:prstGeom prst="rect">
              <a:avLst/>
            </a:prstGeom>
            <a:noFill/>
            <a:ln w="28575" cap="flat">
              <a:solidFill>
                <a:schemeClr val="accent3">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412667" hangingPunct="0"/>
              <a:endParaRPr lang="en-US" sz="1600">
                <a:solidFill>
                  <a:srgbClr val="FFFFFF"/>
                </a:solidFill>
                <a:sym typeface="Manulife JH Sans"/>
              </a:endParaRPr>
            </a:p>
          </p:txBody>
        </p:sp>
      </p:grpSp>
      <p:pic>
        <p:nvPicPr>
          <p:cNvPr id="16" name="Picture 15">
            <a:extLst>
              <a:ext uri="{FF2B5EF4-FFF2-40B4-BE49-F238E27FC236}">
                <a16:creationId xmlns:a16="http://schemas.microsoft.com/office/drawing/2014/main" id="{6C49E271-EDA8-49F9-9CE5-0E252EFC1C69}"/>
              </a:ext>
            </a:extLst>
          </p:cNvPr>
          <p:cNvPicPr>
            <a:picLocks noChangeAspect="1"/>
          </p:cNvPicPr>
          <p:nvPr userDrawn="1"/>
        </p:nvPicPr>
        <p:blipFill>
          <a:blip r:embed="rId3"/>
          <a:stretch>
            <a:fillRect/>
          </a:stretch>
        </p:blipFill>
        <p:spPr>
          <a:xfrm>
            <a:off x="3569778" y="1580690"/>
            <a:ext cx="2053356" cy="1185665"/>
          </a:xfrm>
          <a:prstGeom prst="rect">
            <a:avLst/>
          </a:prstGeom>
          <a:ln w="3175">
            <a:solidFill>
              <a:schemeClr val="bg2">
                <a:lumMod val="60000"/>
                <a:lumOff val="40000"/>
              </a:schemeClr>
            </a:solidFill>
          </a:ln>
        </p:spPr>
      </p:pic>
      <p:sp>
        <p:nvSpPr>
          <p:cNvPr id="18" name="Rectangle 17">
            <a:extLst>
              <a:ext uri="{FF2B5EF4-FFF2-40B4-BE49-F238E27FC236}">
                <a16:creationId xmlns:a16="http://schemas.microsoft.com/office/drawing/2014/main" id="{74A70B00-55D3-4611-9111-2187342D8D61}"/>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Tree>
    <p:extLst>
      <p:ext uri="{BB962C8B-B14F-4D97-AF65-F5344CB8AC3E}">
        <p14:creationId xmlns:p14="http://schemas.microsoft.com/office/powerpoint/2010/main" val="36437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841643" y="1539028"/>
            <a:ext cx="2800670"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Manulife JH Sans"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spcBef>
                <a:spcPts val="1200"/>
              </a:spcBef>
              <a:buSzPct val="100000"/>
            </a:pPr>
            <a:r>
              <a:rPr lang="en-US" sz="1400" dirty="0"/>
              <a:t>Primary </a:t>
            </a:r>
            <a:r>
              <a:rPr lang="en-US" sz="1400" dirty="0" err="1"/>
              <a:t>colours</a:t>
            </a:r>
            <a:r>
              <a:rPr lang="en-US" sz="1400" dirty="0"/>
              <a:t> Green and Blue may be used interchangeably across the organization.</a:t>
            </a:r>
          </a:p>
          <a:p>
            <a:pPr>
              <a:spcBef>
                <a:spcPts val="1200"/>
              </a:spcBef>
              <a:buSzPct val="100000"/>
            </a:pPr>
            <a:r>
              <a:rPr lang="en-US" sz="1400" dirty="0"/>
              <a:t>Text colour: use black or white reverse text.</a:t>
            </a:r>
          </a:p>
          <a:p>
            <a:pPr>
              <a:spcBef>
                <a:spcPts val="1200"/>
              </a:spcBef>
              <a:buSzPct val="100000"/>
            </a:pPr>
            <a:r>
              <a:rPr lang="en-US" sz="1400" dirty="0"/>
              <a:t>Charts and graphics only: use any of the primary or secondary </a:t>
            </a:r>
            <a:r>
              <a:rPr lang="en-US" sz="1400" dirty="0" err="1"/>
              <a:t>colours</a:t>
            </a:r>
            <a:r>
              <a:rPr lang="en-US" sz="1400" dirty="0"/>
              <a:t>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6094412" y="1032065"/>
            <a:ext cx="0" cy="438597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August 31, 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graphicFrame>
        <p:nvGraphicFramePr>
          <p:cNvPr id="24" name="Table 23">
            <a:extLst>
              <a:ext uri="{FF2B5EF4-FFF2-40B4-BE49-F238E27FC236}">
                <a16:creationId xmlns:a16="http://schemas.microsoft.com/office/drawing/2014/main" id="{00C1F430-FF2A-4D43-A079-6138771B606C}"/>
              </a:ext>
            </a:extLst>
          </p:cNvPr>
          <p:cNvGraphicFramePr>
            <a:graphicFrameLocks noGrp="1"/>
          </p:cNvGraphicFramePr>
          <p:nvPr userDrawn="1">
            <p:extLst>
              <p:ext uri="{D42A27DB-BD31-4B8C-83A1-F6EECF244321}">
                <p14:modId xmlns:p14="http://schemas.microsoft.com/office/powerpoint/2010/main" val="456600915"/>
              </p:ext>
            </p:extLst>
          </p:nvPr>
        </p:nvGraphicFramePr>
        <p:xfrm>
          <a:off x="455613" y="1466461"/>
          <a:ext cx="5175575" cy="3694845"/>
        </p:xfrm>
        <a:graphic>
          <a:graphicData uri="http://schemas.openxmlformats.org/drawingml/2006/table">
            <a:tbl>
              <a:tblPr firstRow="1" bandRow="1">
                <a:tableStyleId>{5940675A-B579-460E-94D1-54222C63F5DA}</a:tableStyleId>
              </a:tblPr>
              <a:tblGrid>
                <a:gridCol w="1035115">
                  <a:extLst>
                    <a:ext uri="{9D8B030D-6E8A-4147-A177-3AD203B41FA5}">
                      <a16:colId xmlns:a16="http://schemas.microsoft.com/office/drawing/2014/main" val="1797523732"/>
                    </a:ext>
                  </a:extLst>
                </a:gridCol>
                <a:gridCol w="1035115">
                  <a:extLst>
                    <a:ext uri="{9D8B030D-6E8A-4147-A177-3AD203B41FA5}">
                      <a16:colId xmlns:a16="http://schemas.microsoft.com/office/drawing/2014/main" val="2173720451"/>
                    </a:ext>
                  </a:extLst>
                </a:gridCol>
                <a:gridCol w="1035115">
                  <a:extLst>
                    <a:ext uri="{9D8B030D-6E8A-4147-A177-3AD203B41FA5}">
                      <a16:colId xmlns:a16="http://schemas.microsoft.com/office/drawing/2014/main" val="1029007346"/>
                    </a:ext>
                  </a:extLst>
                </a:gridCol>
                <a:gridCol w="1035115">
                  <a:extLst>
                    <a:ext uri="{9D8B030D-6E8A-4147-A177-3AD203B41FA5}">
                      <a16:colId xmlns:a16="http://schemas.microsoft.com/office/drawing/2014/main" val="713328310"/>
                    </a:ext>
                  </a:extLst>
                </a:gridCol>
                <a:gridCol w="1035115">
                  <a:extLst>
                    <a:ext uri="{9D8B030D-6E8A-4147-A177-3AD203B41FA5}">
                      <a16:colId xmlns:a16="http://schemas.microsoft.com/office/drawing/2014/main" val="2205100299"/>
                    </a:ext>
                  </a:extLst>
                </a:gridCol>
              </a:tblGrid>
              <a:tr h="239964">
                <a:tc gridSpan="5">
                  <a:txBody>
                    <a:bodyPr/>
                    <a:lstStyle/>
                    <a:p>
                      <a:pPr>
                        <a:lnSpc>
                          <a:spcPct val="130000"/>
                        </a:lnSpc>
                      </a:pPr>
                      <a:r>
                        <a:rPr lang="en-US" sz="1100" b="1" dirty="0"/>
                        <a:t>Primary </a:t>
                      </a:r>
                      <a:r>
                        <a:rPr lang="en-US" sz="1100" b="1" dirty="0" err="1"/>
                        <a:t>colours</a:t>
                      </a:r>
                      <a:r>
                        <a:rPr lang="en-US" sz="1100" b="1" dirty="0"/>
                        <a:t> – RGB values</a:t>
                      </a:r>
                      <a:endParaRPr lang="en-CA" sz="1100" b="1" dirty="0"/>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431934">
                <a:tc>
                  <a:txBody>
                    <a:bodyPr/>
                    <a:lstStyle/>
                    <a:p>
                      <a:pPr>
                        <a:lnSpc>
                          <a:spcPct val="130000"/>
                        </a:lnSpc>
                      </a:pPr>
                      <a:r>
                        <a:rPr lang="en-US" sz="1000" b="1" dirty="0">
                          <a:solidFill>
                            <a:schemeClr val="bg1"/>
                          </a:solidFill>
                        </a:rPr>
                        <a:t>Green</a:t>
                      </a:r>
                    </a:p>
                    <a:p>
                      <a:pPr>
                        <a:lnSpc>
                          <a:spcPct val="130000"/>
                        </a:lnSpc>
                      </a:pPr>
                      <a:r>
                        <a:rPr lang="en-US" sz="1000" dirty="0">
                          <a:solidFill>
                            <a:schemeClr val="bg1"/>
                          </a:solidFill>
                        </a:rPr>
                        <a:t>0  167  88</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1000" b="1" dirty="0">
                          <a:solidFill>
                            <a:schemeClr val="bg1"/>
                          </a:solidFill>
                        </a:rPr>
                        <a:t>Blue</a:t>
                      </a:r>
                    </a:p>
                    <a:p>
                      <a:pPr>
                        <a:lnSpc>
                          <a:spcPct val="130000"/>
                        </a:lnSpc>
                      </a:pPr>
                      <a:r>
                        <a:rPr lang="en-US" sz="1000" dirty="0">
                          <a:solidFill>
                            <a:schemeClr val="bg1"/>
                          </a:solidFill>
                        </a:rPr>
                        <a:t>0  0  193</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CA" sz="1000" dirty="0"/>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431934">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4  97  56</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1000" dirty="0">
                          <a:solidFill>
                            <a:schemeClr val="bg1"/>
                          </a:solidFill>
                        </a:rPr>
                        <a:t>Dark 2 </a:t>
                      </a:r>
                    </a:p>
                    <a:p>
                      <a:pPr>
                        <a:lnSpc>
                          <a:spcPct val="130000"/>
                        </a:lnSpc>
                      </a:pPr>
                      <a:r>
                        <a:rPr lang="en-US" sz="1000" dirty="0">
                          <a:solidFill>
                            <a:schemeClr val="bg1"/>
                          </a:solidFill>
                        </a:rPr>
                        <a:t>0  0  130</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CA" sz="1000" dirty="0"/>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431934">
                <a:tc>
                  <a:txBody>
                    <a:bodyPr/>
                    <a:lstStyle/>
                    <a:p>
                      <a:pPr>
                        <a:lnSpc>
                          <a:spcPct val="130000"/>
                        </a:lnSpc>
                      </a:pPr>
                      <a:r>
                        <a:rPr lang="en-US" sz="1000" dirty="0">
                          <a:solidFill>
                            <a:schemeClr val="tx1"/>
                          </a:solidFill>
                        </a:rPr>
                        <a:t>Light 3 </a:t>
                      </a:r>
                    </a:p>
                    <a:p>
                      <a:pPr>
                        <a:lnSpc>
                          <a:spcPct val="130000"/>
                        </a:lnSpc>
                      </a:pPr>
                      <a:r>
                        <a:rPr lang="en-US" sz="1000" dirty="0">
                          <a:solidFill>
                            <a:schemeClr val="tx1"/>
                          </a:solidFill>
                        </a:rPr>
                        <a:t>172  229  196</a:t>
                      </a:r>
                      <a:endParaRPr lang="en-CA" sz="1000" dirty="0">
                        <a:solidFill>
                          <a:schemeClr val="tx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1000" dirty="0">
                          <a:solidFill>
                            <a:schemeClr val="tx1"/>
                          </a:solidFill>
                        </a:rPr>
                        <a:t>Light 4</a:t>
                      </a:r>
                    </a:p>
                    <a:p>
                      <a:pPr>
                        <a:lnSpc>
                          <a:spcPct val="130000"/>
                        </a:lnSpc>
                      </a:pPr>
                      <a:r>
                        <a:rPr lang="en-US" sz="1000" dirty="0">
                          <a:solidFill>
                            <a:schemeClr val="tx1"/>
                          </a:solidFill>
                        </a:rPr>
                        <a:t>193  216  247</a:t>
                      </a:r>
                      <a:endParaRPr lang="en-CA" sz="1000" dirty="0">
                        <a:solidFill>
                          <a:schemeClr val="tx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CA" sz="1000" dirty="0"/>
                    </a:p>
                  </a:txBody>
                  <a:tcPr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CA" sz="1000" dirty="0"/>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602776">
                <a:tc gridSpan="5">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431934">
                <a:tc>
                  <a:txBody>
                    <a:bodyPr/>
                    <a:lstStyle/>
                    <a:p>
                      <a:pPr>
                        <a:lnSpc>
                          <a:spcPct val="130000"/>
                        </a:lnSpc>
                      </a:pPr>
                      <a:r>
                        <a:rPr lang="en-US" sz="1000" b="1" dirty="0">
                          <a:solidFill>
                            <a:schemeClr val="bg1"/>
                          </a:solidFill>
                        </a:rPr>
                        <a:t>Coral</a:t>
                      </a:r>
                    </a:p>
                    <a:p>
                      <a:pPr>
                        <a:lnSpc>
                          <a:spcPct val="130000"/>
                        </a:lnSpc>
                      </a:pPr>
                      <a:r>
                        <a:rPr lang="en-US" sz="1000" dirty="0">
                          <a:solidFill>
                            <a:schemeClr val="bg1"/>
                          </a:solidFill>
                        </a:rPr>
                        <a:t>255  119  105</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1000" b="1" dirty="0">
                          <a:solidFill>
                            <a:schemeClr val="bg1"/>
                          </a:solidFill>
                        </a:rPr>
                        <a:t>Violet</a:t>
                      </a:r>
                    </a:p>
                    <a:p>
                      <a:pPr>
                        <a:lnSpc>
                          <a:spcPct val="130000"/>
                        </a:lnSpc>
                      </a:pPr>
                      <a:r>
                        <a:rPr lang="en-US" sz="1000" dirty="0">
                          <a:solidFill>
                            <a:schemeClr val="bg1"/>
                          </a:solidFill>
                        </a:rPr>
                        <a:t>54  21  88</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1000" b="1" dirty="0">
                          <a:solidFill>
                            <a:schemeClr val="bg1"/>
                          </a:solidFill>
                        </a:rPr>
                        <a:t>Gold</a:t>
                      </a:r>
                    </a:p>
                    <a:p>
                      <a:pPr>
                        <a:lnSpc>
                          <a:spcPct val="130000"/>
                        </a:lnSpc>
                      </a:pPr>
                      <a:r>
                        <a:rPr lang="en-US" sz="1000" dirty="0">
                          <a:solidFill>
                            <a:schemeClr val="bg1"/>
                          </a:solidFill>
                        </a:rPr>
                        <a:t>244  150  0</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1000" b="1" dirty="0">
                          <a:solidFill>
                            <a:schemeClr val="bg1"/>
                          </a:solidFill>
                        </a:rPr>
                        <a:t>Turquoise</a:t>
                      </a:r>
                    </a:p>
                    <a:p>
                      <a:pPr>
                        <a:lnSpc>
                          <a:spcPct val="130000"/>
                        </a:lnSpc>
                      </a:pPr>
                      <a:r>
                        <a:rPr lang="en-US" sz="1000" dirty="0">
                          <a:solidFill>
                            <a:schemeClr val="bg1"/>
                          </a:solidFill>
                        </a:rPr>
                        <a:t>6  199  186</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1000" b="1" dirty="0">
                          <a:solidFill>
                            <a:schemeClr val="bg1"/>
                          </a:solidFill>
                        </a:rPr>
                        <a:t>Dark Navy</a:t>
                      </a:r>
                    </a:p>
                    <a:p>
                      <a:pPr>
                        <a:lnSpc>
                          <a:spcPct val="130000"/>
                        </a:lnSpc>
                      </a:pPr>
                      <a:r>
                        <a:rPr lang="en-US" sz="1000" dirty="0">
                          <a:solidFill>
                            <a:schemeClr val="bg1"/>
                          </a:solidFill>
                        </a:rPr>
                        <a:t>40  43  62</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431934">
                <a:tc>
                  <a:txBody>
                    <a:bodyPr/>
                    <a:lstStyle/>
                    <a:p>
                      <a:pPr>
                        <a:lnSpc>
                          <a:spcPct val="130000"/>
                        </a:lnSpc>
                      </a:pPr>
                      <a:r>
                        <a:rPr lang="en-US" sz="1000" dirty="0">
                          <a:solidFill>
                            <a:schemeClr val="bg1"/>
                          </a:solidFill>
                        </a:rPr>
                        <a:t>Dark 3 </a:t>
                      </a:r>
                    </a:p>
                    <a:p>
                      <a:pPr>
                        <a:lnSpc>
                          <a:spcPct val="130000"/>
                        </a:lnSpc>
                      </a:pPr>
                      <a:r>
                        <a:rPr lang="en-US" sz="1000" dirty="0">
                          <a:solidFill>
                            <a:schemeClr val="bg1"/>
                          </a:solidFill>
                        </a:rPr>
                        <a:t>193  74  54</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1000" dirty="0">
                          <a:solidFill>
                            <a:schemeClr val="bg1"/>
                          </a:solidFill>
                        </a:rPr>
                        <a:t>Light 1</a:t>
                      </a:r>
                    </a:p>
                    <a:p>
                      <a:pPr>
                        <a:lnSpc>
                          <a:spcPct val="130000"/>
                        </a:lnSpc>
                      </a:pPr>
                      <a:r>
                        <a:rPr lang="en-US" sz="1000" dirty="0">
                          <a:solidFill>
                            <a:schemeClr val="bg1"/>
                          </a:solidFill>
                        </a:rPr>
                        <a:t>83  53  115</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1000" dirty="0">
                          <a:solidFill>
                            <a:schemeClr val="bg1"/>
                          </a:solidFill>
                        </a:rPr>
                        <a:t>Dark 2</a:t>
                      </a:r>
                    </a:p>
                    <a:p>
                      <a:pPr>
                        <a:lnSpc>
                          <a:spcPct val="130000"/>
                        </a:lnSpc>
                      </a:pPr>
                      <a:r>
                        <a:rPr lang="en-US" sz="1000" dirty="0">
                          <a:solidFill>
                            <a:schemeClr val="bg1"/>
                          </a:solidFill>
                        </a:rPr>
                        <a:t>206  118  18</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1000" dirty="0">
                          <a:solidFill>
                            <a:schemeClr val="bg1"/>
                          </a:solidFill>
                        </a:rPr>
                        <a:t>Dark 1</a:t>
                      </a:r>
                    </a:p>
                    <a:p>
                      <a:pPr>
                        <a:lnSpc>
                          <a:spcPct val="130000"/>
                        </a:lnSpc>
                      </a:pPr>
                      <a:r>
                        <a:rPr lang="en-US" sz="1000" dirty="0">
                          <a:solidFill>
                            <a:schemeClr val="bg1"/>
                          </a:solidFill>
                        </a:rPr>
                        <a:t>5  178  167</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1000" dirty="0">
                          <a:solidFill>
                            <a:schemeClr val="bg1"/>
                          </a:solidFill>
                        </a:rPr>
                        <a:t>Light 4</a:t>
                      </a:r>
                    </a:p>
                    <a:p>
                      <a:pPr>
                        <a:lnSpc>
                          <a:spcPct val="130000"/>
                        </a:lnSpc>
                      </a:pPr>
                      <a:r>
                        <a:rPr lang="en-US" sz="1000" dirty="0">
                          <a:solidFill>
                            <a:schemeClr val="bg1"/>
                          </a:solidFill>
                        </a:rPr>
                        <a:t>142  144  162</a:t>
                      </a:r>
                      <a:endParaRPr lang="en-CA" sz="1000" dirty="0">
                        <a:solidFill>
                          <a:schemeClr val="bg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431934">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246  204  199</a:t>
                      </a:r>
                      <a:endParaRPr lang="en-CA" sz="1000" dirty="0">
                        <a:solidFill>
                          <a:schemeClr val="tx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190  180  211</a:t>
                      </a:r>
                      <a:endParaRPr lang="en-CA" sz="1000" dirty="0">
                        <a:solidFill>
                          <a:schemeClr val="tx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1000" dirty="0">
                          <a:solidFill>
                            <a:sysClr val="windowText" lastClr="000000"/>
                          </a:solidFill>
                        </a:rPr>
                        <a:t>Light 3</a:t>
                      </a:r>
                    </a:p>
                    <a:p>
                      <a:pPr>
                        <a:lnSpc>
                          <a:spcPct val="130000"/>
                        </a:lnSpc>
                      </a:pPr>
                      <a:r>
                        <a:rPr lang="en-US" sz="1000" dirty="0">
                          <a:solidFill>
                            <a:sysClr val="windowText" lastClr="000000"/>
                          </a:solidFill>
                        </a:rPr>
                        <a:t>248  211  138</a:t>
                      </a:r>
                      <a:endParaRPr lang="en-CA" sz="1000" dirty="0">
                        <a:solidFill>
                          <a:sysClr val="windowText" lastClr="000000"/>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1000" dirty="0">
                          <a:solidFill>
                            <a:schemeClr val="tx1"/>
                          </a:solidFill>
                        </a:rPr>
                        <a:t>Light 3</a:t>
                      </a:r>
                    </a:p>
                    <a:p>
                      <a:pPr>
                        <a:lnSpc>
                          <a:spcPct val="130000"/>
                        </a:lnSpc>
                      </a:pPr>
                      <a:r>
                        <a:rPr lang="en-US" sz="1000" dirty="0">
                          <a:solidFill>
                            <a:schemeClr val="tx1"/>
                          </a:solidFill>
                        </a:rPr>
                        <a:t>157  243  237</a:t>
                      </a:r>
                      <a:endParaRPr lang="en-CA" sz="1000" dirty="0">
                        <a:solidFill>
                          <a:schemeClr val="tx1"/>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1000" dirty="0">
                          <a:solidFill>
                            <a:sysClr val="windowText" lastClr="000000"/>
                          </a:solidFill>
                        </a:rPr>
                        <a:t>Light Grey</a:t>
                      </a:r>
                    </a:p>
                    <a:p>
                      <a:pPr>
                        <a:lnSpc>
                          <a:spcPct val="130000"/>
                        </a:lnSpc>
                      </a:pPr>
                      <a:r>
                        <a:rPr lang="en-US" sz="1000" dirty="0">
                          <a:solidFill>
                            <a:sysClr val="windowText" lastClr="000000"/>
                          </a:solidFill>
                        </a:rPr>
                        <a:t>237  237  237</a:t>
                      </a:r>
                      <a:endParaRPr lang="en-CA" sz="1000" dirty="0">
                        <a:solidFill>
                          <a:sysClr val="windowText" lastClr="000000"/>
                        </a:solidFill>
                      </a:endParaRPr>
                    </a:p>
                  </a:txBody>
                  <a:tcPr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613" y="1032065"/>
            <a:ext cx="5186700"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b="1" dirty="0" err="1"/>
              <a:t>Colours</a:t>
            </a:r>
            <a:r>
              <a:rPr lang="en-US" b="1" dirty="0"/>
              <a:t>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6565692" y="1530944"/>
            <a:ext cx="5167511"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Manulife JH Sans"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Manulife JH Sans"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None/>
              <a:tabLst/>
              <a:defRPr/>
            </a:pPr>
            <a:r>
              <a:rPr lang="en-US" sz="1400" b="1" dirty="0"/>
              <a:t>Embedded </a:t>
            </a:r>
            <a:r>
              <a:rPr lang="en-US" sz="1400" b="1" dirty="0" err="1"/>
              <a:t>Colour</a:t>
            </a:r>
            <a:r>
              <a:rPr lang="en-US" sz="1400" b="1" dirty="0"/>
              <a:t> Palette</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Branded </a:t>
            </a:r>
            <a:r>
              <a:rPr kumimoji="0" lang="en-US" sz="1400" b="0" i="0" u="none" strike="noStrike" kern="1200" cap="none" spc="0" normalizeH="0" baseline="0" dirty="0" err="1">
                <a:ln>
                  <a:noFill/>
                </a:ln>
                <a:solidFill>
                  <a:prstClr val="black"/>
                </a:solidFill>
                <a:effectLst/>
                <a:uLnTx/>
                <a:uFillTx/>
                <a:latin typeface="+mn-lt"/>
                <a:ea typeface="+mn-ea"/>
                <a:cs typeface="+mn-cs"/>
              </a:rPr>
              <a:t>colours</a:t>
            </a:r>
            <a:r>
              <a:rPr kumimoji="0" lang="en-US" sz="1400" b="0" i="0" u="none" strike="noStrike" kern="1200" cap="none" spc="0" normalizeH="0" baseline="0" dirty="0">
                <a:ln>
                  <a:noFill/>
                </a:ln>
                <a:solidFill>
                  <a:prstClr val="black"/>
                </a:solidFill>
                <a:effectLst/>
                <a:uLnTx/>
                <a:uFillTx/>
                <a:latin typeface="+mn-lt"/>
                <a:ea typeface="+mn-ea"/>
                <a:cs typeface="+mn-cs"/>
              </a:rPr>
              <a:t> are embedded</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in the template for your immediate use.</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endParaRPr kumimoji="0" lang="en-US" sz="500" b="0" i="0" u="none" strike="noStrike" kern="1200" cap="none" spc="0" normalizeH="0" baseline="0" dirty="0">
              <a:ln>
                <a:noFill/>
              </a:ln>
              <a:solidFill>
                <a:prstClr val="black"/>
              </a:solidFill>
              <a:effectLst/>
              <a:uLnTx/>
              <a:uFillTx/>
              <a:latin typeface="+mn-lt"/>
              <a:ea typeface="+mn-ea"/>
              <a:cs typeface="+mn-cs"/>
            </a:endParaRPr>
          </a:p>
          <a:p>
            <a:pPr marL="0" indent="0">
              <a:spcBef>
                <a:spcPts val="1200"/>
              </a:spcBef>
              <a:buNone/>
            </a:pPr>
            <a:r>
              <a:rPr lang="en-US" sz="1400" b="1" dirty="0"/>
              <a:t>Images</a:t>
            </a:r>
          </a:p>
          <a:p>
            <a:pPr marL="228600" marR="0" lvl="0" indent="-228600" algn="l" defTabSz="914400" rtl="0" eaLnBrk="1" fontAlgn="auto" latinLnBrk="0" hangingPunct="1">
              <a:lnSpc>
                <a:spcPct val="100000"/>
              </a:lnSpc>
              <a:spcBef>
                <a:spcPts val="1200"/>
              </a:spcBef>
              <a:spcAft>
                <a:spcPts val="0"/>
              </a:spcAft>
              <a:buClrTx/>
              <a:buSzPct val="100000"/>
              <a:buFont typeface="Manulife JH Sans"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6808033" y="2520055"/>
            <a:ext cx="1626433"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
        <p:nvSpPr>
          <p:cNvPr id="14" name="Rectangle 13">
            <a:extLst>
              <a:ext uri="{FF2B5EF4-FFF2-40B4-BE49-F238E27FC236}">
                <a16:creationId xmlns:a16="http://schemas.microsoft.com/office/drawing/2014/main" id="{D00EDA53-6292-42F1-AD5F-B3B0A72C4B6B}"/>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Tree>
    <p:extLst>
      <p:ext uri="{BB962C8B-B14F-4D97-AF65-F5344CB8AC3E}">
        <p14:creationId xmlns:p14="http://schemas.microsoft.com/office/powerpoint/2010/main" val="364491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ote or statem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12A9B6-DDEC-4536-ABF5-6536B079F121}"/>
              </a:ext>
            </a:extLst>
          </p:cNvPr>
          <p:cNvSpPr>
            <a:spLocks noGrp="1"/>
          </p:cNvSpPr>
          <p:nvPr>
            <p:ph type="pic" sz="quarter" idx="13" hasCustomPrompt="1"/>
          </p:nvPr>
        </p:nvSpPr>
        <p:spPr>
          <a:xfrm>
            <a:off x="227013" y="228601"/>
            <a:ext cx="11734800" cy="3206750"/>
          </a:xfrm>
        </p:spPr>
        <p:txBody>
          <a:bodyPr/>
          <a:lstStyle>
            <a:lvl1pPr marL="0" marR="0" indent="0" algn="l" defTabSz="914126" rtl="0" eaLnBrk="1" fontAlgn="auto" latinLnBrk="0" hangingPunct="1">
              <a:lnSpc>
                <a:spcPct val="90000"/>
              </a:lnSpc>
              <a:spcBef>
                <a:spcPts val="1200"/>
              </a:spcBef>
              <a:spcAft>
                <a:spcPts val="0"/>
              </a:spcAft>
              <a:buClr>
                <a:schemeClr val="tx1"/>
              </a:buClr>
              <a:buSzPct val="100000"/>
              <a:buFont typeface="Wingdings" panose="05000000000000000000" pitchFamily="2" charset="2"/>
              <a:buNone/>
              <a:tabLst/>
              <a:defRPr/>
            </a:lvl1pPr>
          </a:lstStyle>
          <a:p>
            <a:pPr marL="237673" marR="0" lvl="0" indent="-237673" algn="l" defTabSz="914126" rtl="0" eaLnBrk="1" fontAlgn="auto" latinLnBrk="0" hangingPunct="1">
              <a:lnSpc>
                <a:spcPct val="90000"/>
              </a:lnSpc>
              <a:spcBef>
                <a:spcPts val="1200"/>
              </a:spcBef>
              <a:spcAft>
                <a:spcPts val="0"/>
              </a:spcAft>
              <a:buClr>
                <a:schemeClr val="tx1"/>
              </a:buClr>
              <a:buSzPct val="100000"/>
              <a:buFont typeface="Wingdings" panose="05000000000000000000" pitchFamily="2" charset="2"/>
              <a:buChar char="§"/>
              <a:tabLst/>
              <a:defRPr/>
            </a:pPr>
            <a:r>
              <a:rPr lang="en-US" dirty="0"/>
              <a:t>Click icon to add your own copyright-free image</a:t>
            </a:r>
          </a:p>
        </p:txBody>
      </p:sp>
      <p:sp>
        <p:nvSpPr>
          <p:cNvPr id="2" name="Title 1"/>
          <p:cNvSpPr>
            <a:spLocks noGrp="1"/>
          </p:cNvSpPr>
          <p:nvPr>
            <p:ph type="title" hasCustomPrompt="1"/>
          </p:nvPr>
        </p:nvSpPr>
        <p:spPr>
          <a:xfrm>
            <a:off x="447992" y="3671585"/>
            <a:ext cx="11292840" cy="792167"/>
          </a:xfrm>
        </p:spPr>
        <p:txBody>
          <a:bodyPr/>
          <a:lstStyle>
            <a:lvl1pPr algn="ctr">
              <a:defRPr sz="3199" baseline="0">
                <a:solidFill>
                  <a:schemeClr val="accent1"/>
                </a:solidFill>
              </a:defRPr>
            </a:lvl1pPr>
          </a:lstStyle>
          <a:p>
            <a:r>
              <a:rPr dirty="0"/>
              <a:t>Slide</a:t>
            </a:r>
            <a:r>
              <a:rPr lang="en-US" dirty="0"/>
              <a:t> </a:t>
            </a:r>
            <a:r>
              <a:rPr dirty="0"/>
              <a:t>title</a:t>
            </a:r>
          </a:p>
        </p:txBody>
      </p:sp>
      <p:sp>
        <p:nvSpPr>
          <p:cNvPr id="3" name="Content Placeholder 2"/>
          <p:cNvSpPr>
            <a:spLocks noGrp="1"/>
          </p:cNvSpPr>
          <p:nvPr>
            <p:ph idx="1" hasCustomPrompt="1"/>
          </p:nvPr>
        </p:nvSpPr>
        <p:spPr>
          <a:xfrm>
            <a:off x="455614" y="4699985"/>
            <a:ext cx="11272811" cy="1273357"/>
          </a:xfrm>
        </p:spPr>
        <p:txBody>
          <a:bodyPr/>
          <a:lstStyle>
            <a:lvl1pPr marL="0" indent="0" algn="ctr">
              <a:spcBef>
                <a:spcPts val="0"/>
              </a:spcBef>
              <a:buNone/>
              <a:defRPr sz="2399"/>
            </a:lvl1pPr>
            <a:lvl2pPr marL="338227" indent="0">
              <a:buNone/>
              <a:defRPr/>
            </a:lvl2pPr>
          </a:lstStyle>
          <a:p>
            <a:pPr lvl="0"/>
            <a:r>
              <a:rPr dirty="0"/>
              <a:t>Click to</a:t>
            </a:r>
            <a:r>
              <a:rPr lang="en-US" dirty="0"/>
              <a:t> </a:t>
            </a:r>
            <a:r>
              <a:rPr dirty="0"/>
              <a:t>add</a:t>
            </a:r>
            <a:r>
              <a:rPr lang="en-US" dirty="0"/>
              <a:t> content</a:t>
            </a:r>
            <a:endParaRPr dirty="0"/>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01244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ontent with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057" y="437812"/>
            <a:ext cx="6527685" cy="792167"/>
          </a:xfrm>
        </p:spPr>
        <p:txBody>
          <a:bodyPr/>
          <a:lstStyle>
            <a:lvl1pPr>
              <a:defRPr/>
            </a:lvl1pPr>
          </a:lstStyle>
          <a:p>
            <a:r>
              <a:rPr lang="en-CA" dirty="0"/>
              <a:t>Slide title</a:t>
            </a:r>
            <a:endParaRPr dirty="0"/>
          </a:p>
        </p:txBody>
      </p:sp>
      <p:sp>
        <p:nvSpPr>
          <p:cNvPr id="10" name="Content Placeholder 9"/>
          <p:cNvSpPr>
            <a:spLocks noGrp="1"/>
          </p:cNvSpPr>
          <p:nvPr>
            <p:ph sz="quarter" idx="13" hasCustomPrompt="1"/>
          </p:nvPr>
        </p:nvSpPr>
        <p:spPr>
          <a:xfrm>
            <a:off x="455613" y="1540866"/>
            <a:ext cx="6520128" cy="3745026"/>
          </a:xfrm>
        </p:spPr>
        <p:txBody>
          <a:bodyPr anchor="ctr"/>
          <a:lstStyle>
            <a:lvl1pPr>
              <a:defRPr sz="2399"/>
            </a:lvl1pPr>
            <a:lvl2pPr>
              <a:defRPr sz="1999"/>
            </a:lvl2pPr>
            <a:lvl3pPr>
              <a:defRPr sz="1799"/>
            </a:lvl3pPr>
            <a:lvl4pPr>
              <a:defRPr sz="1600"/>
            </a:lvl4pPr>
            <a:lvl5pPr>
              <a:defRPr sz="1600"/>
            </a:lvl5pPr>
            <a:lvl6pPr>
              <a:defRPr/>
            </a:lvl6pPr>
            <a:lvl7pPr>
              <a:defRPr/>
            </a:lvl7pPr>
            <a:lvl8pPr>
              <a:defRPr/>
            </a:lvl8pPr>
            <a:lvl9pPr>
              <a:defRPr/>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13" name="Picture Placeholder 12"/>
          <p:cNvSpPr>
            <a:spLocks noGrp="1"/>
          </p:cNvSpPr>
          <p:nvPr>
            <p:ph type="pic" sz="quarter" idx="14" hasCustomPrompt="1"/>
          </p:nvPr>
        </p:nvSpPr>
        <p:spPr>
          <a:xfrm>
            <a:off x="7306999" y="228601"/>
            <a:ext cx="4654814" cy="5889625"/>
          </a:xfrm>
        </p:spPr>
        <p:txBody>
          <a:bodyPr tIns="0"/>
          <a:lstStyle>
            <a:lvl1pPr marL="228531" indent="-228531" algn="l">
              <a:spcBef>
                <a:spcPts val="0"/>
              </a:spcBef>
              <a:buFont typeface="Wingdings" panose="05000000000000000000" pitchFamily="2" charset="2"/>
              <a:buChar char="§"/>
              <a:defRPr baseline="0"/>
            </a:lvl1pPr>
          </a:lstStyle>
          <a:p>
            <a:r>
              <a:rPr dirty="0"/>
              <a:t>Click icon to add your own copyright-free image</a:t>
            </a: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pPr/>
              <a:t>‹#›</a:t>
            </a:fld>
            <a:endParaRPr/>
          </a:p>
        </p:txBody>
      </p:sp>
    </p:spTree>
    <p:extLst>
      <p:ext uri="{BB962C8B-B14F-4D97-AF65-F5344CB8AC3E}">
        <p14:creationId xmlns:p14="http://schemas.microsoft.com/office/powerpoint/2010/main" val="70958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Agenda">
    <p:spTree>
      <p:nvGrpSpPr>
        <p:cNvPr id="1" name=""/>
        <p:cNvGrpSpPr/>
        <p:nvPr/>
      </p:nvGrpSpPr>
      <p:grpSpPr>
        <a:xfrm>
          <a:off x="0" y="0"/>
          <a:ext cx="0" cy="0"/>
          <a:chOff x="0" y="0"/>
          <a:chExt cx="0" cy="0"/>
        </a:xfrm>
      </p:grpSpPr>
      <p:pic>
        <p:nvPicPr>
          <p:cNvPr id="19" name="Picture Placeholder 10">
            <a:extLst>
              <a:ext uri="{FF2B5EF4-FFF2-40B4-BE49-F238E27FC236}">
                <a16:creationId xmlns:a16="http://schemas.microsoft.com/office/drawing/2014/main" id="{96956346-98C7-4970-9B93-19380F1274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38" r="4216" b="23819"/>
          <a:stretch/>
        </p:blipFill>
        <p:spPr>
          <a:xfrm>
            <a:off x="227013" y="228602"/>
            <a:ext cx="11734800" cy="5889625"/>
          </a:xfrm>
          <a:prstGeom prst="rect">
            <a:avLst/>
          </a:prstGeom>
        </p:spPr>
      </p:pic>
      <p:sp>
        <p:nvSpPr>
          <p:cNvPr id="13" name="Rectangle 12">
            <a:extLst>
              <a:ext uri="{FF2B5EF4-FFF2-40B4-BE49-F238E27FC236}">
                <a16:creationId xmlns:a16="http://schemas.microsoft.com/office/drawing/2014/main" id="{7233B440-A4E0-4683-AA38-17221285158D}"/>
              </a:ext>
            </a:extLst>
          </p:cNvPr>
          <p:cNvSpPr/>
          <p:nvPr userDrawn="1"/>
        </p:nvSpPr>
        <p:spPr>
          <a:xfrm>
            <a:off x="227014" y="234952"/>
            <a:ext cx="4836693" cy="588327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dirty="0">
              <a:solidFill>
                <a:prstClr val="white"/>
              </a:solidFill>
              <a:latin typeface="Arial"/>
            </a:endParaRPr>
          </a:p>
        </p:txBody>
      </p:sp>
      <p:sp>
        <p:nvSpPr>
          <p:cNvPr id="14" name="Rectangle 13">
            <a:extLst>
              <a:ext uri="{FF2B5EF4-FFF2-40B4-BE49-F238E27FC236}">
                <a16:creationId xmlns:a16="http://schemas.microsoft.com/office/drawing/2014/main" id="{80C99D78-AEB7-41A6-8DA5-EA1C62BE88DD}"/>
              </a:ext>
            </a:extLst>
          </p:cNvPr>
          <p:cNvSpPr/>
          <p:nvPr userDrawn="1"/>
        </p:nvSpPr>
        <p:spPr>
          <a:xfrm>
            <a:off x="227014" y="704850"/>
            <a:ext cx="4836693" cy="6858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a:xfrm>
            <a:off x="227013" y="6470527"/>
            <a:ext cx="228600" cy="228600"/>
          </a:xfrm>
          <a:noFill/>
        </p:spPr>
        <p:txBody>
          <a:bodyPr/>
          <a:lstStyle>
            <a:lvl1pPr>
              <a:defRPr sz="800"/>
            </a:lvl1pPr>
          </a:lstStyle>
          <a:p>
            <a:fld id="{BB333B34-C87C-402E-ABB0-13B7C9DEBBC4}" type="slidenum">
              <a:rPr lang="en-CA" smtClean="0"/>
              <a:pPr/>
              <a:t>‹#›</a:t>
            </a:fld>
            <a:endParaRPr lang="en-CA" dirty="0"/>
          </a:p>
        </p:txBody>
      </p:sp>
      <p:sp>
        <p:nvSpPr>
          <p:cNvPr id="10" name="Content Placeholder 9"/>
          <p:cNvSpPr>
            <a:spLocks noGrp="1"/>
          </p:cNvSpPr>
          <p:nvPr>
            <p:ph sz="quarter" idx="13" hasCustomPrompt="1"/>
          </p:nvPr>
        </p:nvSpPr>
        <p:spPr>
          <a:xfrm>
            <a:off x="458787" y="1667541"/>
            <a:ext cx="4367738" cy="418650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dirty="0"/>
              <a:t>Click to add main bullet</a:t>
            </a:r>
          </a:p>
          <a:p>
            <a:pPr lvl="1"/>
            <a:r>
              <a:rPr dirty="0"/>
              <a:t>Second level</a:t>
            </a:r>
          </a:p>
          <a:p>
            <a:pPr lvl="2"/>
            <a:r>
              <a:rPr dirty="0"/>
              <a:t>Third level</a:t>
            </a:r>
          </a:p>
        </p:txBody>
      </p:sp>
      <p:sp>
        <p:nvSpPr>
          <p:cNvPr id="2" name="Title 1"/>
          <p:cNvSpPr>
            <a:spLocks noGrp="1"/>
          </p:cNvSpPr>
          <p:nvPr>
            <p:ph type="title" hasCustomPrompt="1"/>
          </p:nvPr>
        </p:nvSpPr>
        <p:spPr>
          <a:xfrm>
            <a:off x="458787" y="836486"/>
            <a:ext cx="4367738" cy="422531"/>
          </a:xfrm>
        </p:spPr>
        <p:txBody>
          <a:bodyPr anchor="ctr">
            <a:noAutofit/>
          </a:bodyPr>
          <a:lstStyle>
            <a:lvl1pPr>
              <a:defRPr sz="2399" baseline="0">
                <a:solidFill>
                  <a:schemeClr val="bg1"/>
                </a:solidFill>
              </a:defRPr>
            </a:lvl1pPr>
          </a:lstStyle>
          <a:p>
            <a:r>
              <a:rPr dirty="0"/>
              <a:t>Click to add Agenda slide title</a:t>
            </a:r>
          </a:p>
        </p:txBody>
      </p:sp>
      <p:pic>
        <p:nvPicPr>
          <p:cNvPr id="12" name="Picture 11">
            <a:extLst>
              <a:ext uri="{FF2B5EF4-FFF2-40B4-BE49-F238E27FC236}">
                <a16:creationId xmlns:a16="http://schemas.microsoft.com/office/drawing/2014/main" id="{9C936CB1-28F5-459F-9DF3-B81D84FF42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5239" y="6227484"/>
            <a:ext cx="2303459" cy="496244"/>
          </a:xfrm>
          <a:prstGeom prst="rect">
            <a:avLst/>
          </a:prstGeom>
        </p:spPr>
      </p:pic>
    </p:spTree>
    <p:extLst>
      <p:ext uri="{BB962C8B-B14F-4D97-AF65-F5344CB8AC3E}">
        <p14:creationId xmlns:p14="http://schemas.microsoft.com/office/powerpoint/2010/main" val="354390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Chapter 1">
    <p:spTree>
      <p:nvGrpSpPr>
        <p:cNvPr id="1" name=""/>
        <p:cNvGrpSpPr/>
        <p:nvPr/>
      </p:nvGrpSpPr>
      <p:grpSpPr>
        <a:xfrm>
          <a:off x="0" y="0"/>
          <a:ext cx="0" cy="0"/>
          <a:chOff x="0" y="0"/>
          <a:chExt cx="0" cy="0"/>
        </a:xfrm>
      </p:grpSpPr>
      <p:pic>
        <p:nvPicPr>
          <p:cNvPr id="6" name="Picture 5" descr="A picture containing person, indoor, window, woman&#10;&#10;Description generated with very high confidence">
            <a:extLst>
              <a:ext uri="{FF2B5EF4-FFF2-40B4-BE49-F238E27FC236}">
                <a16:creationId xmlns:a16="http://schemas.microsoft.com/office/drawing/2014/main" id="{45EE5707-B187-42BD-8019-0419D1A372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6956" y="228600"/>
            <a:ext cx="11731742" cy="5889626"/>
          </a:xfrm>
          <a:prstGeom prst="rect">
            <a:avLst/>
          </a:prstGeom>
        </p:spPr>
      </p:pic>
      <p:sp>
        <p:nvSpPr>
          <p:cNvPr id="13" name="Rectangle 12">
            <a:extLst>
              <a:ext uri="{FF2B5EF4-FFF2-40B4-BE49-F238E27FC236}">
                <a16:creationId xmlns:a16="http://schemas.microsoft.com/office/drawing/2014/main" id="{EAAA7067-6BA5-451D-B7C2-904C9A373A2D}"/>
              </a:ext>
            </a:extLst>
          </p:cNvPr>
          <p:cNvSpPr/>
          <p:nvPr userDrawn="1"/>
        </p:nvSpPr>
        <p:spPr>
          <a:xfrm>
            <a:off x="227013" y="5026890"/>
            <a:ext cx="11734800" cy="1091336"/>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dirty="0">
              <a:solidFill>
                <a:prstClr val="white"/>
              </a:solidFill>
              <a:latin typeface="Arial"/>
            </a:endParaRPr>
          </a:p>
        </p:txBody>
      </p:sp>
      <p:sp>
        <p:nvSpPr>
          <p:cNvPr id="12" name="Rectangle 11">
            <a:extLst>
              <a:ext uri="{FF2B5EF4-FFF2-40B4-BE49-F238E27FC236}">
                <a16:creationId xmlns:a16="http://schemas.microsoft.com/office/drawing/2014/main" id="{19DF35DA-22CC-4368-99E8-5322EAEBF9B2}"/>
              </a:ext>
            </a:extLst>
          </p:cNvPr>
          <p:cNvSpPr/>
          <p:nvPr userDrawn="1"/>
        </p:nvSpPr>
        <p:spPr>
          <a:xfrm>
            <a:off x="226957" y="4341090"/>
            <a:ext cx="11734855" cy="6858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8" name="Title 7"/>
          <p:cNvSpPr>
            <a:spLocks noGrp="1"/>
          </p:cNvSpPr>
          <p:nvPr>
            <p:ph type="title" hasCustomPrompt="1"/>
          </p:nvPr>
        </p:nvSpPr>
        <p:spPr>
          <a:xfrm>
            <a:off x="458732" y="4395290"/>
            <a:ext cx="11234013" cy="577400"/>
          </a:xfrm>
        </p:spPr>
        <p:txBody>
          <a:bodyPr anchor="ctr">
            <a:noAutofit/>
          </a:bodyPr>
          <a:lstStyle>
            <a:lvl1pPr>
              <a:defRPr sz="2799">
                <a:solidFill>
                  <a:schemeClr val="bg1"/>
                </a:solidFill>
              </a:defRPr>
            </a:lvl1pPr>
          </a:lstStyle>
          <a:p>
            <a:r>
              <a:rPr dirty="0"/>
              <a:t>Chapter slide title</a:t>
            </a:r>
          </a:p>
        </p:txBody>
      </p:sp>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226954" y="6468782"/>
            <a:ext cx="228540" cy="228600"/>
          </a:xfrm>
          <a:noFill/>
        </p:spPr>
        <p:txBody>
          <a:bodyPr/>
          <a:lstStyle>
            <a:lvl1pPr>
              <a:defRPr sz="800"/>
            </a:lvl1pPr>
          </a:lstStyle>
          <a:p>
            <a:fld id="{BB333B34-C87C-402E-ABB0-13B7C9DEBBC4}" type="slidenum">
              <a:rPr lang="en-CA" smtClean="0"/>
              <a:pPr/>
              <a:t>‹#›</a:t>
            </a:fld>
            <a:endParaRPr lang="en-CA"/>
          </a:p>
        </p:txBody>
      </p:sp>
      <p:pic>
        <p:nvPicPr>
          <p:cNvPr id="11" name="Picture 10">
            <a:extLst>
              <a:ext uri="{FF2B5EF4-FFF2-40B4-BE49-F238E27FC236}">
                <a16:creationId xmlns:a16="http://schemas.microsoft.com/office/drawing/2014/main" id="{48F93990-053C-4BB9-A0DD-796CFAE191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5239" y="6227484"/>
            <a:ext cx="2303459" cy="496244"/>
          </a:xfrm>
          <a:prstGeom prst="rect">
            <a:avLst/>
          </a:prstGeom>
        </p:spPr>
      </p:pic>
    </p:spTree>
    <p:extLst>
      <p:ext uri="{BB962C8B-B14F-4D97-AF65-F5344CB8AC3E}">
        <p14:creationId xmlns:p14="http://schemas.microsoft.com/office/powerpoint/2010/main" val="372846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onten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057" y="437812"/>
            <a:ext cx="6527685" cy="792167"/>
          </a:xfrm>
        </p:spPr>
        <p:txBody>
          <a:bodyPr/>
          <a:lstStyle>
            <a:lvl1pPr>
              <a:defRPr/>
            </a:lvl1pPr>
          </a:lstStyle>
          <a:p>
            <a:r>
              <a:rPr lang="en-CA" dirty="0"/>
              <a:t>Slide title</a:t>
            </a:r>
            <a:endParaRPr dirty="0"/>
          </a:p>
        </p:txBody>
      </p:sp>
      <p:sp>
        <p:nvSpPr>
          <p:cNvPr id="10" name="Content Placeholder 9"/>
          <p:cNvSpPr>
            <a:spLocks noGrp="1"/>
          </p:cNvSpPr>
          <p:nvPr>
            <p:ph sz="quarter" idx="13" hasCustomPrompt="1"/>
          </p:nvPr>
        </p:nvSpPr>
        <p:spPr>
          <a:xfrm>
            <a:off x="455613" y="1725105"/>
            <a:ext cx="6520128" cy="3967067"/>
          </a:xfrm>
        </p:spPr>
        <p:txBody>
          <a:bodyPr/>
          <a:lstStyle>
            <a:lvl1pPr>
              <a:defRPr/>
            </a:lvl1pPr>
            <a:lvl5pPr>
              <a:defRPr/>
            </a:lvl5pPr>
            <a:lvl6pPr>
              <a:defRPr/>
            </a:lvl6pPr>
            <a:lvl7pPr>
              <a:defRPr/>
            </a:lvl7pPr>
            <a:lvl8pPr>
              <a:defRPr/>
            </a:lvl8pPr>
            <a:lvl9pPr>
              <a:defRPr/>
            </a:lvl9pPr>
          </a:lstStyle>
          <a:p>
            <a:pPr lvl="0"/>
            <a:r>
              <a:rPr dirty="0"/>
              <a:t>Click to add main bullet</a:t>
            </a:r>
          </a:p>
          <a:p>
            <a:pPr lvl="1"/>
            <a:r>
              <a:rPr dirty="0"/>
              <a:t>Second level</a:t>
            </a:r>
          </a:p>
          <a:p>
            <a:pPr lvl="2"/>
            <a:r>
              <a:rPr dirty="0"/>
              <a:t>Third level</a:t>
            </a:r>
          </a:p>
          <a:p>
            <a:pPr lvl="3"/>
            <a:r>
              <a:rPr dirty="0"/>
              <a:t>Fourth level</a:t>
            </a:r>
          </a:p>
          <a:p>
            <a:pPr lvl="4"/>
            <a:r>
              <a:rPr dirty="0"/>
              <a:t>Fifth level</a:t>
            </a:r>
          </a:p>
        </p:txBody>
      </p:sp>
      <p:sp>
        <p:nvSpPr>
          <p:cNvPr id="13" name="Picture Placeholder 12"/>
          <p:cNvSpPr>
            <a:spLocks noGrp="1"/>
          </p:cNvSpPr>
          <p:nvPr>
            <p:ph type="pic" sz="quarter" idx="14" hasCustomPrompt="1"/>
          </p:nvPr>
        </p:nvSpPr>
        <p:spPr>
          <a:xfrm>
            <a:off x="7306999" y="228601"/>
            <a:ext cx="4654814" cy="5889625"/>
          </a:xfrm>
        </p:spPr>
        <p:txBody>
          <a:bodyPr tIns="0"/>
          <a:lstStyle>
            <a:lvl1pPr marL="228531" indent="-228531" algn="l">
              <a:spcBef>
                <a:spcPts val="0"/>
              </a:spcBef>
              <a:buFont typeface="Wingdings" panose="05000000000000000000" pitchFamily="2" charset="2"/>
              <a:buChar char="§"/>
              <a:defRPr baseline="0"/>
            </a:lvl1pPr>
          </a:lstStyle>
          <a:p>
            <a:r>
              <a:rPr dirty="0"/>
              <a:t>Click icon to add your own copyright-free image</a:t>
            </a: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pPr/>
              <a:t>‹#›</a:t>
            </a:fld>
            <a:endParaRPr/>
          </a:p>
        </p:txBody>
      </p:sp>
    </p:spTree>
    <p:extLst>
      <p:ext uri="{BB962C8B-B14F-4D97-AF65-F5344CB8AC3E}">
        <p14:creationId xmlns:p14="http://schemas.microsoft.com/office/powerpoint/2010/main" val="1811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78466" y="-6"/>
            <a:ext cx="5010357" cy="6858003"/>
          </a:xfrm>
          <a:prstGeom prst="rect">
            <a:avLst/>
          </a:prstGeom>
        </p:spPr>
      </p:pic>
      <p:sp>
        <p:nvSpPr>
          <p:cNvPr id="2" name="Title 1"/>
          <p:cNvSpPr>
            <a:spLocks noGrp="1"/>
          </p:cNvSpPr>
          <p:nvPr>
            <p:ph type="ctrTitle" hasCustomPrompt="1"/>
          </p:nvPr>
        </p:nvSpPr>
        <p:spPr>
          <a:xfrm>
            <a:off x="455614" y="554780"/>
            <a:ext cx="7321060" cy="3036177"/>
          </a:xfrm>
        </p:spPr>
        <p:txBody>
          <a:bodyPr anchor="b">
            <a:normAutofit/>
          </a:bodyPr>
          <a:lstStyle>
            <a:lvl1pPr>
              <a:lnSpc>
                <a:spcPct val="95000"/>
              </a:lnSpc>
              <a:defRPr sz="7200" b="1" baseline="0">
                <a:solidFill>
                  <a:schemeClr val="tx1"/>
                </a:solidFill>
              </a:defRPr>
            </a:lvl1pPr>
          </a:lstStyle>
          <a:p>
            <a:r>
              <a:rPr dirty="0"/>
              <a:t>T</a:t>
            </a:r>
            <a:r>
              <a:rPr lang="en-US" dirty="0"/>
              <a:t>itle of</a:t>
            </a:r>
            <a:r>
              <a:rPr dirty="0"/>
              <a:t> </a:t>
            </a:r>
            <a:br>
              <a:rPr lang="en-US" dirty="0"/>
            </a:br>
            <a:r>
              <a:rPr dirty="0"/>
              <a:t>presentation</a:t>
            </a:r>
          </a:p>
        </p:txBody>
      </p:sp>
      <p:sp>
        <p:nvSpPr>
          <p:cNvPr id="3" name="Subtitle 2"/>
          <p:cNvSpPr>
            <a:spLocks noGrp="1"/>
          </p:cNvSpPr>
          <p:nvPr>
            <p:ph type="subTitle" idx="1" hasCustomPrompt="1"/>
          </p:nvPr>
        </p:nvSpPr>
        <p:spPr>
          <a:xfrm>
            <a:off x="455613" y="4789255"/>
            <a:ext cx="7321061" cy="407584"/>
          </a:xfrm>
        </p:spPr>
        <p:txBody>
          <a:bodyPr anchor="b">
            <a:noAutofit/>
          </a:bodyPr>
          <a:lstStyle>
            <a:lvl1pPr marL="0" indent="0" algn="l">
              <a:lnSpc>
                <a:spcPct val="100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dirty="0"/>
              <a:t>Presenter Full Name</a:t>
            </a:r>
          </a:p>
        </p:txBody>
      </p:sp>
      <p:sp>
        <p:nvSpPr>
          <p:cNvPr id="13" name="Date Placeholder 12"/>
          <p:cNvSpPr>
            <a:spLocks noGrp="1"/>
          </p:cNvSpPr>
          <p:nvPr>
            <p:ph type="dt" sz="half" idx="10"/>
          </p:nvPr>
        </p:nvSpPr>
        <p:spPr bwMode="black">
          <a:xfrm>
            <a:off x="455613" y="5459994"/>
            <a:ext cx="7321060" cy="267194"/>
          </a:xfrm>
        </p:spPr>
        <p:txBody>
          <a:bodyPr anchor="t"/>
          <a:lstStyle>
            <a:lvl1pPr algn="l">
              <a:defRPr sz="1400">
                <a:solidFill>
                  <a:schemeClr val="tx1"/>
                </a:solidFill>
              </a:defRPr>
            </a:lvl1pPr>
          </a:lstStyle>
          <a:p>
            <a:fld id="{EE08E108-527B-4B52-98A7-35210C16A695}" type="datetime4">
              <a:rPr lang="en-CA" smtClean="0"/>
              <a:t>August 31, 2022</a:t>
            </a:fld>
            <a:endParaRPr lang="en-US" dirty="0"/>
          </a:p>
        </p:txBody>
      </p:sp>
      <p:sp>
        <p:nvSpPr>
          <p:cNvPr id="14" name="Footer Placeholder 13"/>
          <p:cNvSpPr>
            <a:spLocks noGrp="1"/>
          </p:cNvSpPr>
          <p:nvPr>
            <p:ph type="ftr" sz="quarter" idx="11"/>
          </p:nvPr>
        </p:nvSpPr>
        <p:spPr>
          <a:xfrm>
            <a:off x="455613" y="7010400"/>
            <a:ext cx="11280656" cy="45719"/>
          </a:xfrm>
        </p:spPr>
        <p:txBody>
          <a:bodyPr/>
          <a:lstStyle/>
          <a:p>
            <a:endParaRPr dirty="0"/>
          </a:p>
        </p:txBody>
      </p:sp>
      <p:sp>
        <p:nvSpPr>
          <p:cNvPr id="15" name="Slide Number Placeholder 14"/>
          <p:cNvSpPr>
            <a:spLocks noGrp="1"/>
          </p:cNvSpPr>
          <p:nvPr>
            <p:ph type="sldNum" sz="quarter" idx="12"/>
          </p:nvPr>
        </p:nvSpPr>
        <p:spPr bwMode="white">
          <a:xfrm>
            <a:off x="11740895" y="7010398"/>
            <a:ext cx="447930"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613" y="3773690"/>
            <a:ext cx="7321061" cy="749823"/>
          </a:xfrm>
        </p:spPr>
        <p:txBody>
          <a:bodyPr/>
          <a:lstStyle>
            <a:lvl1pPr marL="0" indent="0">
              <a:lnSpc>
                <a:spcPct val="100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dirty="0"/>
              <a:t>Subtitle of presentation goes here</a:t>
            </a:r>
          </a:p>
        </p:txBody>
      </p:sp>
    </p:spTree>
    <p:extLst>
      <p:ext uri="{BB962C8B-B14F-4D97-AF65-F5344CB8AC3E}">
        <p14:creationId xmlns:p14="http://schemas.microsoft.com/office/powerpoint/2010/main" val="19541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dirty="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dirty="0"/>
              <a:t>Click to add main </a:t>
            </a:r>
            <a:r>
              <a:rPr lang="en-US" dirty="0"/>
              <a:t>bullet</a:t>
            </a:r>
            <a:endParaRPr dirty="0"/>
          </a:p>
          <a:p>
            <a:pPr lvl="1"/>
            <a:r>
              <a:rPr dirty="0"/>
              <a:t>Second level</a:t>
            </a:r>
          </a:p>
          <a:p>
            <a:pPr lvl="2"/>
            <a:r>
              <a:rPr dirty="0"/>
              <a:t>Third level</a:t>
            </a:r>
          </a:p>
          <a:p>
            <a:pPr lvl="3"/>
            <a:r>
              <a:rPr dirty="0"/>
              <a:t>Fourth level</a:t>
            </a:r>
            <a:endParaRPr lang="en-CA" dirty="0"/>
          </a:p>
          <a:p>
            <a:pPr lvl="4"/>
            <a:r>
              <a:rPr lang="en-CA" dirty="0"/>
              <a:t>Fifth level</a:t>
            </a:r>
            <a:endParaRPr dirty="0"/>
          </a:p>
        </p:txBody>
      </p:sp>
      <p:sp>
        <p:nvSpPr>
          <p:cNvPr id="4" name="Date Placeholder 3"/>
          <p:cNvSpPr>
            <a:spLocks noGrp="1"/>
          </p:cNvSpPr>
          <p:nvPr>
            <p:ph type="dt" sz="half" idx="10"/>
          </p:nvPr>
        </p:nvSpPr>
        <p:spPr>
          <a:xfrm>
            <a:off x="11740895" y="7010398"/>
            <a:ext cx="447930" cy="45720"/>
          </a:xfrm>
        </p:spPr>
        <p:txBody>
          <a:bodyPr/>
          <a:lstStyle/>
          <a:p>
            <a:fld id="{A2E7EEF7-2239-440B-8A6E-F3B93774E491}" type="datetime4">
              <a:rPr lang="en-CA" smtClean="0"/>
              <a:t>August 31, 2022</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2756471" y="6160979"/>
            <a:ext cx="837793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Tree>
    <p:extLst>
      <p:ext uri="{BB962C8B-B14F-4D97-AF65-F5344CB8AC3E}">
        <p14:creationId xmlns:p14="http://schemas.microsoft.com/office/powerpoint/2010/main" val="7933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5832" y="0"/>
            <a:ext cx="270299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343" y="472437"/>
            <a:ext cx="8935565" cy="792167"/>
          </a:xfrm>
        </p:spPr>
        <p:txBody>
          <a:bodyPr/>
          <a:lstStyle>
            <a:lvl1pPr>
              <a:defRPr/>
            </a:lvl1pPr>
          </a:lstStyle>
          <a:p>
            <a:r>
              <a:rPr lang="en-US" dirty="0"/>
              <a:t>Agenda slide title</a:t>
            </a:r>
            <a:endParaRPr lang="en-CA" dirty="0"/>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August 31, 2022</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09076" y="6399283"/>
            <a:ext cx="283219"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343" y="1434190"/>
            <a:ext cx="4236689" cy="4584842"/>
          </a:xfrm>
        </p:spPr>
        <p:txBody>
          <a:bodyPr/>
          <a:lstStyle>
            <a:lvl1pPr>
              <a:defRPr/>
            </a:lvl1pPr>
            <a:lvl2pPr>
              <a:defRPr/>
            </a:lvl2pPr>
            <a:lvl3pPr>
              <a:defRPr/>
            </a:lvl3pPr>
            <a:lvl4pPr>
              <a:defRPr/>
            </a:lvl4pPr>
            <a:lvl5pPr>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stStyle>
          <a:p>
            <a:pPr lvl="0"/>
            <a:r>
              <a:rPr lang="en-US" dirty="0"/>
              <a:t>Section headline or item 1</a:t>
            </a:r>
          </a:p>
          <a:p>
            <a:pPr lvl="1"/>
            <a:r>
              <a:rPr lang="en-US" dirty="0"/>
              <a:t>Item 2</a:t>
            </a:r>
          </a:p>
          <a:p>
            <a:pPr lvl="2"/>
            <a:r>
              <a:rPr lang="en-US" dirty="0"/>
              <a:t>Item 3</a:t>
            </a:r>
          </a:p>
          <a:p>
            <a:pPr lvl="3"/>
            <a:r>
              <a:rPr lang="en-US" dirty="0"/>
              <a:t>Item 4</a:t>
            </a:r>
          </a:p>
          <a:p>
            <a:pPr lvl="4"/>
            <a:r>
              <a:rPr lang="en-US" dirty="0"/>
              <a:t>Item 5</a:t>
            </a:r>
          </a:p>
          <a:p>
            <a:pPr marL="1598613" lvl="4"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pPr>
            <a:r>
              <a:rPr lang="en-US" dirty="0"/>
              <a:t>Item 6</a:t>
            </a:r>
          </a:p>
          <a:p>
            <a:pPr lvl="6"/>
            <a:r>
              <a:rPr lang="en-US" dirty="0"/>
              <a:t>Item 7</a:t>
            </a:r>
          </a:p>
          <a:p>
            <a:pPr lvl="7"/>
            <a:r>
              <a:rPr lang="en-US" dirty="0"/>
              <a:t>Item 8</a:t>
            </a:r>
          </a:p>
          <a:p>
            <a:pPr lvl="8"/>
            <a:r>
              <a:rPr lang="en-US" dirty="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5218" y="1434189"/>
            <a:ext cx="4236689" cy="4594268"/>
          </a:xfrm>
        </p:spPr>
        <p:txBody>
          <a:bodyPr/>
          <a:lstStyle>
            <a:lvl1pPr>
              <a:defRPr/>
            </a:lvl1pPr>
            <a:lvl2pPr>
              <a:defRPr/>
            </a:lvl2pPr>
            <a:lvl3pPr>
              <a:defRPr/>
            </a:lvl3pPr>
            <a:lvl4pPr>
              <a:defRPr/>
            </a:lvl4pPr>
            <a:lvl5pPr>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stStyle>
          <a:p>
            <a:pPr lvl="0"/>
            <a:r>
              <a:rPr lang="en-US" dirty="0"/>
              <a:t>Section headline or item 1</a:t>
            </a:r>
          </a:p>
          <a:p>
            <a:pPr lvl="1"/>
            <a:r>
              <a:rPr lang="en-US" dirty="0"/>
              <a:t>Item 2</a:t>
            </a:r>
          </a:p>
          <a:p>
            <a:pPr lvl="2"/>
            <a:r>
              <a:rPr lang="en-US" dirty="0"/>
              <a:t>Item 3</a:t>
            </a:r>
          </a:p>
          <a:p>
            <a:pPr lvl="3"/>
            <a:r>
              <a:rPr lang="en-US" dirty="0"/>
              <a:t>Item 4</a:t>
            </a:r>
          </a:p>
          <a:p>
            <a:pPr lvl="4"/>
            <a:r>
              <a:rPr lang="en-US" dirty="0"/>
              <a:t>Item 5</a:t>
            </a:r>
          </a:p>
          <a:p>
            <a:pPr marL="1598613" lvl="4"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pPr>
            <a:r>
              <a:rPr lang="en-US" dirty="0"/>
              <a:t>Item 6</a:t>
            </a:r>
          </a:p>
          <a:p>
            <a:pPr lvl="6"/>
            <a:r>
              <a:rPr lang="en-US" dirty="0"/>
              <a:t>Item 7</a:t>
            </a:r>
          </a:p>
          <a:p>
            <a:pPr lvl="7"/>
            <a:r>
              <a:rPr lang="en-US" dirty="0"/>
              <a:t>Item 8</a:t>
            </a:r>
          </a:p>
          <a:p>
            <a:pPr lvl="8"/>
            <a:r>
              <a:rPr lang="en-US" dirty="0"/>
              <a:t>Item 9</a:t>
            </a:r>
          </a:p>
        </p:txBody>
      </p:sp>
    </p:spTree>
    <p:extLst>
      <p:ext uri="{BB962C8B-B14F-4D97-AF65-F5344CB8AC3E}">
        <p14:creationId xmlns:p14="http://schemas.microsoft.com/office/powerpoint/2010/main" val="96526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dirty="0"/>
              <a:t>Slide title</a:t>
            </a:r>
          </a:p>
        </p:txBody>
      </p:sp>
      <p:sp>
        <p:nvSpPr>
          <p:cNvPr id="3" name="Content Placeholder 2"/>
          <p:cNvSpPr>
            <a:spLocks noGrp="1"/>
          </p:cNvSpPr>
          <p:nvPr>
            <p:ph idx="1" hasCustomPrompt="1"/>
          </p:nvPr>
        </p:nvSpPr>
        <p:spPr>
          <a:xfrm>
            <a:off x="466343" y="1463674"/>
            <a:ext cx="11274552" cy="4555357"/>
          </a:xfrm>
        </p:spPr>
        <p:txBody>
          <a:bodyPr/>
          <a:lstStyle>
            <a:lvl1pPr>
              <a:defRPr sz="1400"/>
            </a:lvl1pPr>
          </a:lstStyle>
          <a:p>
            <a:pPr lvl="0"/>
            <a:r>
              <a:rPr lang="en-US" dirty="0"/>
              <a:t>Click icon to add table or chart</a:t>
            </a:r>
          </a:p>
        </p:txBody>
      </p:sp>
      <p:sp>
        <p:nvSpPr>
          <p:cNvPr id="4" name="Date Placeholder 3"/>
          <p:cNvSpPr>
            <a:spLocks noGrp="1"/>
          </p:cNvSpPr>
          <p:nvPr>
            <p:ph type="dt" sz="half" idx="10"/>
          </p:nvPr>
        </p:nvSpPr>
        <p:spPr>
          <a:xfrm>
            <a:off x="11740895" y="7010398"/>
            <a:ext cx="447930" cy="45720"/>
          </a:xfrm>
        </p:spPr>
        <p:txBody>
          <a:bodyPr/>
          <a:lstStyle/>
          <a:p>
            <a:fld id="{516914B5-AEA6-47C1-80F7-C7FD18A22EA2}"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756471" y="6160979"/>
            <a:ext cx="837793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Tree>
    <p:extLst>
      <p:ext uri="{BB962C8B-B14F-4D97-AF65-F5344CB8AC3E}">
        <p14:creationId xmlns:p14="http://schemas.microsoft.com/office/powerpoint/2010/main" val="28173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dirty="0"/>
              <a:t>Slide</a:t>
            </a:r>
            <a:r>
              <a:rPr lang="en-US" dirty="0"/>
              <a:t> </a:t>
            </a:r>
            <a:r>
              <a:rPr dirty="0"/>
              <a:t>title</a:t>
            </a:r>
          </a:p>
        </p:txBody>
      </p:sp>
      <p:sp>
        <p:nvSpPr>
          <p:cNvPr id="3" name="Content Placeholder 2"/>
          <p:cNvSpPr>
            <a:spLocks noGrp="1"/>
          </p:cNvSpPr>
          <p:nvPr>
            <p:ph idx="1" hasCustomPrompt="1"/>
          </p:nvPr>
        </p:nvSpPr>
        <p:spPr>
          <a:xfrm>
            <a:off x="466343" y="1829560"/>
            <a:ext cx="11274552" cy="4189472"/>
          </a:xfrm>
        </p:spPr>
        <p:txBody>
          <a:bodyPr/>
          <a:lstStyle>
            <a:lvl1pPr>
              <a:defRPr sz="1400"/>
            </a:lvl1pPr>
          </a:lstStyle>
          <a:p>
            <a:pPr lvl="0"/>
            <a:r>
              <a:rPr lang="en-US" dirty="0"/>
              <a:t>Click icon to add table or chart</a:t>
            </a:r>
          </a:p>
        </p:txBody>
      </p:sp>
      <p:sp>
        <p:nvSpPr>
          <p:cNvPr id="4" name="Date Placeholder 3"/>
          <p:cNvSpPr>
            <a:spLocks noGrp="1"/>
          </p:cNvSpPr>
          <p:nvPr>
            <p:ph type="dt" sz="half" idx="10"/>
          </p:nvPr>
        </p:nvSpPr>
        <p:spPr>
          <a:xfrm>
            <a:off x="11740895" y="7010398"/>
            <a:ext cx="447930" cy="45720"/>
          </a:xfrm>
        </p:spPr>
        <p:txBody>
          <a:bodyPr/>
          <a:lstStyle/>
          <a:p>
            <a:fld id="{977C927B-EA5B-4D38-B63B-A75272FB7D5F}"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2756471" y="6160979"/>
            <a:ext cx="837793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342" y="1435608"/>
            <a:ext cx="11274552" cy="231242"/>
          </a:xfrm>
        </p:spPr>
        <p:txBody>
          <a:bodyPr anchor="b">
            <a:noAutofit/>
          </a:bodyPr>
          <a:lstStyle>
            <a:lvl1pPr marL="0" indent="0">
              <a:spcBef>
                <a:spcPts val="0"/>
              </a:spcBef>
              <a:buNone/>
              <a:defRPr sz="1400" b="1"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dirty="0"/>
              <a:t>Subtitle</a:t>
            </a:r>
            <a:endParaRPr dirty="0"/>
          </a:p>
        </p:txBody>
      </p:sp>
    </p:spTree>
    <p:extLst>
      <p:ext uri="{BB962C8B-B14F-4D97-AF65-F5344CB8AC3E}">
        <p14:creationId xmlns:p14="http://schemas.microsoft.com/office/powerpoint/2010/main" val="33738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with commentary">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66342" y="472437"/>
            <a:ext cx="11274553" cy="792167"/>
          </a:xfrm>
        </p:spPr>
        <p:txBody>
          <a:bodyPr/>
          <a:lstStyle/>
          <a:p>
            <a:r>
              <a:rPr dirty="0"/>
              <a:t>Slide title</a:t>
            </a:r>
          </a:p>
        </p:txBody>
      </p:sp>
      <p:sp>
        <p:nvSpPr>
          <p:cNvPr id="8" name="Text Placeholder 7"/>
          <p:cNvSpPr>
            <a:spLocks noGrp="1"/>
          </p:cNvSpPr>
          <p:nvPr>
            <p:ph type="body" sz="quarter" idx="13" hasCustomPrompt="1"/>
          </p:nvPr>
        </p:nvSpPr>
        <p:spPr>
          <a:xfrm>
            <a:off x="466342" y="2042740"/>
            <a:ext cx="11274552" cy="446932"/>
          </a:xfrm>
        </p:spPr>
        <p:txBody>
          <a:bodyPr anchor="b">
            <a:noAutofit/>
          </a:bodyPr>
          <a:lstStyle>
            <a:lvl1pPr marL="0" indent="0">
              <a:spcBef>
                <a:spcPts val="0"/>
              </a:spcBef>
              <a:buNone/>
              <a:defRPr sz="1400" b="1"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dirty="0"/>
              <a:t>Subtitle</a:t>
            </a:r>
            <a:endParaRPr dirty="0"/>
          </a:p>
        </p:txBody>
      </p:sp>
      <p:sp>
        <p:nvSpPr>
          <p:cNvPr id="3" name="Content Placeholder 2"/>
          <p:cNvSpPr>
            <a:spLocks noGrp="1"/>
          </p:cNvSpPr>
          <p:nvPr>
            <p:ph idx="1" hasCustomPrompt="1"/>
          </p:nvPr>
        </p:nvSpPr>
        <p:spPr>
          <a:xfrm>
            <a:off x="466342" y="2659526"/>
            <a:ext cx="11274552" cy="3228697"/>
          </a:xfrm>
        </p:spPr>
        <p:txBody>
          <a:bodyPr/>
          <a:lstStyle>
            <a:lvl1pPr>
              <a:defRPr sz="1400"/>
            </a:lvl1pPr>
          </a:lstStyle>
          <a:p>
            <a:pPr lvl="0"/>
            <a:r>
              <a:rPr dirty="0"/>
              <a:t>Click icon to add table or chart</a:t>
            </a:r>
          </a:p>
        </p:txBody>
      </p:sp>
      <p:sp>
        <p:nvSpPr>
          <p:cNvPr id="4" name="Date Placeholder 3"/>
          <p:cNvSpPr>
            <a:spLocks noGrp="1"/>
          </p:cNvSpPr>
          <p:nvPr>
            <p:ph type="dt" sz="half" idx="10"/>
          </p:nvPr>
        </p:nvSpPr>
        <p:spPr/>
        <p:txBody>
          <a:bodyPr/>
          <a:lstStyle/>
          <a:p>
            <a:fld id="{696166EC-54C3-4C8D-8FE0-8AEBBA9ABC1B}" type="datetime4">
              <a:rPr lang="en-CA" smtClean="0"/>
              <a:t>August 31, 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B333B34-C87C-402E-ABB0-13B7C9DEBBC4}" type="slidenum">
              <a:rPr/>
              <a:t>‹#›</a:t>
            </a:fld>
            <a:endParaRPr/>
          </a:p>
        </p:txBody>
      </p:sp>
      <p:sp>
        <p:nvSpPr>
          <p:cNvPr id="12" name="Text Placeholder 11">
            <a:extLst>
              <a:ext uri="{FF2B5EF4-FFF2-40B4-BE49-F238E27FC236}">
                <a16:creationId xmlns:a16="http://schemas.microsoft.com/office/drawing/2014/main" id="{E7F51E73-F575-4AF1-A9C3-6773B5E3B858}"/>
              </a:ext>
            </a:extLst>
          </p:cNvPr>
          <p:cNvSpPr>
            <a:spLocks noGrp="1"/>
          </p:cNvSpPr>
          <p:nvPr>
            <p:ph type="body" sz="quarter" idx="14" hasCustomPrompt="1"/>
          </p:nvPr>
        </p:nvSpPr>
        <p:spPr>
          <a:xfrm>
            <a:off x="455613" y="1435608"/>
            <a:ext cx="11285537" cy="444985"/>
          </a:xfrm>
        </p:spPr>
        <p:txBody>
          <a:bodyPr/>
          <a:lstStyle>
            <a:lvl1pPr marL="0" indent="0">
              <a:spcBef>
                <a:spcPts val="0"/>
              </a:spcBef>
              <a:buNone/>
              <a:defRPr sz="1400"/>
            </a:lvl1pPr>
            <a:lvl2pPr marL="623888" indent="-285750">
              <a:buFont typeface="Manulife JH Sans" panose="020B0604020202020204" pitchFamily="34" charset="0"/>
              <a:buChar char="•"/>
              <a:defRPr sz="1400"/>
            </a:lvl2pPr>
            <a:lvl3pPr marL="971550" indent="-285750">
              <a:buFont typeface="Manulife JH Sans" panose="020B0604020202020204" pitchFamily="34" charset="0"/>
              <a:buChar char="•"/>
              <a:defRPr sz="1400"/>
            </a:lvl3pPr>
            <a:lvl4pPr marL="1301750" indent="-285750">
              <a:buFont typeface="Manulife JH Sans" panose="020B0604020202020204" pitchFamily="34" charset="0"/>
              <a:buChar char="•"/>
              <a:defRPr sz="1400"/>
            </a:lvl4pPr>
            <a:lvl5pPr marL="1665287" indent="-285750">
              <a:buFont typeface="Manulife JH Sans" panose="020B0604020202020204" pitchFamily="34" charset="0"/>
              <a:buChar char="•"/>
              <a:defRPr sz="1400"/>
            </a:lvl5pPr>
          </a:lstStyle>
          <a:p>
            <a:pPr lvl="0"/>
            <a:r>
              <a:rPr lang="en-US" dirty="0"/>
              <a:t>Commentary</a:t>
            </a:r>
          </a:p>
        </p:txBody>
      </p:sp>
      <p:sp>
        <p:nvSpPr>
          <p:cNvPr id="10" name="Text Placeholder 8">
            <a:extLst>
              <a:ext uri="{FF2B5EF4-FFF2-40B4-BE49-F238E27FC236}">
                <a16:creationId xmlns:a16="http://schemas.microsoft.com/office/drawing/2014/main" id="{6D19C7E4-B96E-41AD-BB65-D258494D385E}"/>
              </a:ext>
            </a:extLst>
          </p:cNvPr>
          <p:cNvSpPr>
            <a:spLocks noGrp="1"/>
          </p:cNvSpPr>
          <p:nvPr>
            <p:ph type="body" sz="quarter" idx="15" hasCustomPrompt="1"/>
          </p:nvPr>
        </p:nvSpPr>
        <p:spPr>
          <a:xfrm>
            <a:off x="2756471" y="6160979"/>
            <a:ext cx="8377934" cy="402451"/>
          </a:xfrm>
        </p:spPr>
        <p:txBody>
          <a:bodyPr anchor="b"/>
          <a:lstStyle>
            <a:lvl1pPr marL="0" indent="0">
              <a:lnSpc>
                <a:spcPct val="95000"/>
              </a:lnSpc>
              <a:spcBef>
                <a:spcPts val="0"/>
              </a:spcBef>
              <a:buNone/>
              <a:defRPr sz="800">
                <a:latin typeface="Manulife JH Sans Light" panose="00000400000000000000" pitchFamily="2" charset="0"/>
              </a:defRPr>
            </a:lvl1pPr>
            <a:lvl2pPr marL="0" indent="0">
              <a:lnSpc>
                <a:spcPct val="95000"/>
              </a:lnSpc>
              <a:spcBef>
                <a:spcPts val="0"/>
              </a:spcBef>
              <a:buNone/>
              <a:defRPr sz="800">
                <a:latin typeface="Manulife JH Sans Light" panose="00000400000000000000" pitchFamily="2" charset="0"/>
              </a:defRPr>
            </a:lvl2pPr>
            <a:lvl3pPr marL="0" indent="0">
              <a:lnSpc>
                <a:spcPct val="95000"/>
              </a:lnSpc>
              <a:spcBef>
                <a:spcPts val="0"/>
              </a:spcBef>
              <a:buNone/>
              <a:defRPr sz="800">
                <a:latin typeface="Manulife JH Sans Light" panose="00000400000000000000" pitchFamily="2" charset="0"/>
              </a:defRPr>
            </a:lvl3pPr>
            <a:lvl4pPr marL="0" indent="0">
              <a:lnSpc>
                <a:spcPct val="95000"/>
              </a:lnSpc>
              <a:spcBef>
                <a:spcPts val="0"/>
              </a:spcBef>
              <a:buNone/>
              <a:defRPr sz="800">
                <a:latin typeface="Manulife JH Sans Light" panose="00000400000000000000" pitchFamily="2" charset="0"/>
              </a:defRPr>
            </a:lvl4pPr>
            <a:lvl5pPr marL="0" indent="0">
              <a:lnSpc>
                <a:spcPct val="95000"/>
              </a:lnSpc>
              <a:spcBef>
                <a:spcPts val="0"/>
              </a:spcBef>
              <a:buNone/>
              <a:defRPr sz="800">
                <a:latin typeface="Manulife JH Sans Light" panose="00000400000000000000" pitchFamily="2" charset="0"/>
              </a:defRPr>
            </a:lvl5pPr>
            <a:lvl6pPr marL="0" indent="0">
              <a:lnSpc>
                <a:spcPct val="95000"/>
              </a:lnSpc>
              <a:spcBef>
                <a:spcPts val="0"/>
              </a:spcBef>
              <a:buNone/>
              <a:defRPr sz="800">
                <a:latin typeface="Manulife JH Sans Light" panose="00000400000000000000" pitchFamily="2" charset="0"/>
              </a:defRPr>
            </a:lvl6pPr>
            <a:lvl7pPr marL="0" indent="0">
              <a:lnSpc>
                <a:spcPct val="95000"/>
              </a:lnSpc>
              <a:spcBef>
                <a:spcPts val="0"/>
              </a:spcBef>
              <a:buNone/>
              <a:defRPr sz="800">
                <a:latin typeface="Manulife JH Sans Light" panose="00000400000000000000" pitchFamily="2" charset="0"/>
              </a:defRPr>
            </a:lvl7pPr>
            <a:lvl8pPr marL="0" indent="0">
              <a:lnSpc>
                <a:spcPct val="95000"/>
              </a:lnSpc>
              <a:spcBef>
                <a:spcPts val="0"/>
              </a:spcBef>
              <a:buNone/>
              <a:defRPr sz="800">
                <a:latin typeface="Manulife JH Sans Light" panose="00000400000000000000" pitchFamily="2" charset="0"/>
              </a:defRPr>
            </a:lvl8pPr>
            <a:lvl9pPr marL="0" indent="0">
              <a:lnSpc>
                <a:spcPct val="95000"/>
              </a:lnSpc>
              <a:spcBef>
                <a:spcPts val="0"/>
              </a:spcBef>
              <a:buNone/>
              <a:defRPr sz="800">
                <a:latin typeface="Manulife JH Sans Light" panose="00000400000000000000" pitchFamily="2" charset="0"/>
              </a:defRPr>
            </a:lvl9pPr>
          </a:lstStyle>
          <a:p>
            <a:pPr lvl="0"/>
            <a:r>
              <a:rPr lang="en-CA" sz="800" dirty="0">
                <a:latin typeface="Manulife JH Sans Light" panose="020B0303040401060103" pitchFamily="34" charset="0"/>
                <a:cs typeface="Arial" panose="020B0604020202020204" pitchFamily="34" charset="0"/>
              </a:rPr>
              <a:t>Source text should be Manulife JH Sans Light, size 8. </a:t>
            </a:r>
            <a:endParaRPr lang="en-US" dirty="0"/>
          </a:p>
        </p:txBody>
      </p:sp>
    </p:spTree>
    <p:extLst>
      <p:ext uri="{BB962C8B-B14F-4D97-AF65-F5344CB8AC3E}">
        <p14:creationId xmlns:p14="http://schemas.microsoft.com/office/powerpoint/2010/main" val="99514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2279077"/>
            <a:ext cx="10191045" cy="1774281"/>
          </a:xfrm>
        </p:spPr>
        <p:txBody>
          <a:bodyPr anchor="ctr">
            <a:normAutofit/>
          </a:bodyPr>
          <a:lstStyle>
            <a:lvl1pPr>
              <a:defRPr sz="7200">
                <a:solidFill>
                  <a:schemeClr val="bg1"/>
                </a:solidFill>
              </a:defRPr>
            </a:lvl1pPr>
          </a:lstStyle>
          <a:p>
            <a:r>
              <a:rPr dirty="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August 31, 2022</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A1682FB6-238C-4E00-A313-8CF6B8CA32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11874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342" y="472437"/>
            <a:ext cx="11274553" cy="792167"/>
          </a:xfrm>
          <a:prstGeom prst="rect">
            <a:avLst/>
          </a:prstGeom>
        </p:spPr>
        <p:txBody>
          <a:bodyPr vert="horz" lIns="0" tIns="0" rIns="0" bIns="0" rtlCol="0" anchor="t">
            <a:noAutofit/>
          </a:bodyPr>
          <a:lstStyle/>
          <a:p>
            <a:r>
              <a:rPr dirty="0"/>
              <a:t>Slide</a:t>
            </a:r>
            <a:r>
              <a:rPr lang="en-US" dirty="0"/>
              <a:t> </a:t>
            </a:r>
            <a:r>
              <a:rPr dirty="0"/>
              <a:t>title</a:t>
            </a:r>
          </a:p>
        </p:txBody>
      </p:sp>
      <p:sp>
        <p:nvSpPr>
          <p:cNvPr id="3" name="Text Placeholder 2"/>
          <p:cNvSpPr>
            <a:spLocks noGrp="1"/>
          </p:cNvSpPr>
          <p:nvPr>
            <p:ph type="body" idx="1"/>
          </p:nvPr>
        </p:nvSpPr>
        <p:spPr>
          <a:xfrm>
            <a:off x="466343" y="1434190"/>
            <a:ext cx="11274552" cy="4584842"/>
          </a:xfrm>
          <a:prstGeom prst="rect">
            <a:avLst/>
          </a:prstGeom>
        </p:spPr>
        <p:txBody>
          <a:bodyPr vert="horz" lIns="0" tIns="0" rIns="0" bIns="0" rtlCol="0">
            <a:noAutofit/>
          </a:bodyPr>
          <a:lstStyle/>
          <a:p>
            <a:pPr lvl="0"/>
            <a:r>
              <a:rPr dirty="0"/>
              <a:t>Click to add main bullet</a:t>
            </a:r>
          </a:p>
          <a:p>
            <a:pPr lvl="1"/>
            <a:r>
              <a:rPr dirty="0"/>
              <a:t>Second level</a:t>
            </a:r>
          </a:p>
          <a:p>
            <a:pPr lvl="2"/>
            <a:r>
              <a:rPr dirty="0"/>
              <a:t>Third level</a:t>
            </a:r>
          </a:p>
          <a:p>
            <a:pPr lvl="3"/>
            <a:r>
              <a:rPr dirty="0"/>
              <a:t>Fourth level</a:t>
            </a:r>
          </a:p>
          <a:p>
            <a:pPr lvl="4"/>
            <a:r>
              <a:rPr dirty="0"/>
              <a:t>Fifth level</a:t>
            </a:r>
            <a:endParaRPr lang="en-US" dirty="0"/>
          </a:p>
          <a:p>
            <a:pPr lvl="5"/>
            <a:r>
              <a:rPr lang="en-US" dirty="0"/>
              <a:t>Sixth </a:t>
            </a:r>
            <a:r>
              <a:rPr lang="en-CA" dirty="0"/>
              <a:t>level</a:t>
            </a:r>
          </a:p>
          <a:p>
            <a:pPr lvl="6"/>
            <a:r>
              <a:rPr lang="en-US" dirty="0"/>
              <a:t>Seventh </a:t>
            </a:r>
            <a:r>
              <a:rPr lang="en-CA" dirty="0"/>
              <a:t>level</a:t>
            </a:r>
          </a:p>
          <a:p>
            <a:pPr lvl="7"/>
            <a:r>
              <a:rPr lang="en-US" dirty="0"/>
              <a:t>Eighth </a:t>
            </a:r>
            <a:r>
              <a:rPr lang="en-CA" dirty="0"/>
              <a:t>level</a:t>
            </a:r>
          </a:p>
          <a:p>
            <a:pPr lvl="8"/>
            <a:r>
              <a:rPr lang="en-US" dirty="0"/>
              <a:t>Ninth </a:t>
            </a:r>
            <a:r>
              <a:rPr lang="en-CA" dirty="0"/>
              <a:t>level</a:t>
            </a:r>
            <a:endParaRPr lang="en-US" dirty="0"/>
          </a:p>
        </p:txBody>
      </p:sp>
      <p:sp>
        <p:nvSpPr>
          <p:cNvPr id="4" name="Date Placeholder 3"/>
          <p:cNvSpPr>
            <a:spLocks noGrp="1"/>
          </p:cNvSpPr>
          <p:nvPr>
            <p:ph type="dt" sz="half" idx="2"/>
          </p:nvPr>
        </p:nvSpPr>
        <p:spPr>
          <a:xfrm>
            <a:off x="11740895" y="7010399"/>
            <a:ext cx="447930"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August 31, 2022</a:t>
            </a:fld>
            <a:endParaRPr lang="en-US" dirty="0"/>
          </a:p>
        </p:txBody>
      </p:sp>
      <p:sp>
        <p:nvSpPr>
          <p:cNvPr id="5" name="Footer Placeholder 4"/>
          <p:cNvSpPr>
            <a:spLocks noGrp="1"/>
          </p:cNvSpPr>
          <p:nvPr>
            <p:ph type="ftr" sz="quarter" idx="3"/>
          </p:nvPr>
        </p:nvSpPr>
        <p:spPr>
          <a:xfrm>
            <a:off x="455613" y="7010400"/>
            <a:ext cx="1128065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11449993" y="6399283"/>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9" name="Graphic 8">
            <a:extLst>
              <a:ext uri="{FF2B5EF4-FFF2-40B4-BE49-F238E27FC236}">
                <a16:creationId xmlns:a16="http://schemas.microsoft.com/office/drawing/2014/main" id="{C5118899-48B2-4FF9-B5A1-4365E26942CF}"/>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bwMode="black">
          <a:xfrm>
            <a:off x="243673" y="6128961"/>
            <a:ext cx="2260438" cy="667512"/>
          </a:xfrm>
          <a:prstGeom prst="rect">
            <a:avLst/>
          </a:prstGeom>
        </p:spPr>
      </p:pic>
    </p:spTree>
    <p:extLst>
      <p:ext uri="{BB962C8B-B14F-4D97-AF65-F5344CB8AC3E}">
        <p14:creationId xmlns:p14="http://schemas.microsoft.com/office/powerpoint/2010/main" val="3828481397"/>
      </p:ext>
    </p:extLst>
  </p:cSld>
  <p:clrMap bg1="lt1" tx1="dk1" bg2="lt2" tx2="dk2" accent1="accent1" accent2="accent2" accent3="accent3" accent4="accent4" accent5="accent5" accent6="accent6" hlink="hlink" folHlink="folHlink"/>
  <p:sldLayoutIdLst>
    <p:sldLayoutId id="2147483684" r:id="rId1"/>
    <p:sldLayoutId id="2147483650" r:id="rId2"/>
    <p:sldLayoutId id="2147483683" r:id="rId3"/>
    <p:sldLayoutId id="2147483690" r:id="rId4"/>
    <p:sldLayoutId id="2147483701" r:id="rId5"/>
    <p:sldLayoutId id="2147483691" r:id="rId6"/>
    <p:sldLayoutId id="2147483695" r:id="rId7"/>
    <p:sldLayoutId id="2147483665" r:id="rId8"/>
    <p:sldLayoutId id="2147483696" r:id="rId9"/>
    <p:sldLayoutId id="2147483697" r:id="rId10"/>
    <p:sldLayoutId id="2147483700" r:id="rId11"/>
    <p:sldLayoutId id="2147483654" r:id="rId12"/>
    <p:sldLayoutId id="2147483698" r:id="rId13"/>
    <p:sldLayoutId id="2147483652" r:id="rId14"/>
    <p:sldLayoutId id="2147483653" r:id="rId15"/>
    <p:sldLayoutId id="2147483705" r:id="rId16"/>
    <p:sldLayoutId id="2147483704" r:id="rId17"/>
    <p:sldLayoutId id="2147483692" r:id="rId18"/>
    <p:sldLayoutId id="2147483703" r:id="rId19"/>
    <p:sldLayoutId id="2147483655" r:id="rId20"/>
    <p:sldLayoutId id="2147483668" r:id="rId21"/>
    <p:sldLayoutId id="2147483693" r:id="rId22"/>
    <p:sldLayoutId id="2147483694" r:id="rId23"/>
    <p:sldLayoutId id="2147483699" r:id="rId24"/>
    <p:sldLayoutId id="2147483709" r:id="rId25"/>
    <p:sldLayoutId id="2147483710" r:id="rId26"/>
    <p:sldLayoutId id="2147483713" r:id="rId27"/>
    <p:sldLayoutId id="2147483714" r:id="rId28"/>
    <p:sldLayoutId id="214748371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2400" b="1" kern="1200" baseline="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1500"/>
        </a:spcBef>
        <a:buClr>
          <a:schemeClr val="tx1"/>
        </a:buClr>
        <a:buSzPct val="100000"/>
        <a:buFont typeface="Manulife JH Sans"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000"/>
        </a:spcBef>
        <a:buClr>
          <a:schemeClr val="tx1"/>
        </a:buClr>
        <a:buSzPct val="100000"/>
        <a:buFont typeface="Manulife JH Sans"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buClr>
        <a:buSzPct val="100000"/>
        <a:buFont typeface="Manulife JH Sans"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4pPr>
      <a:lvl5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userDrawn="1">
          <p15:clr>
            <a:srgbClr val="F26B43"/>
          </p15:clr>
        </p15:guide>
        <p15:guide id="3" pos="287" userDrawn="1">
          <p15:clr>
            <a:srgbClr val="F26B43"/>
          </p15:clr>
        </p15:guide>
        <p15:guide id="4" pos="7391" userDrawn="1">
          <p15:clr>
            <a:srgbClr val="F26B43"/>
          </p15:clr>
        </p15:guide>
        <p15:guide id="5" orient="horz" pos="412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9769460-DF04-47A7-8D51-7955CEA7216D}"/>
              </a:ext>
            </a:extLst>
          </p:cNvPr>
          <p:cNvSpPr>
            <a:spLocks noGrp="1" noChangeArrowheads="1"/>
          </p:cNvSpPr>
          <p:nvPr>
            <p:ph type="ctrTitle"/>
          </p:nvPr>
        </p:nvSpPr>
        <p:spPr>
          <a:ln/>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en-US" sz="4800" dirty="0"/>
              <a:t>Make your clients’ </a:t>
            </a:r>
            <a:br>
              <a:rPr lang="en-US" altLang="en-US" sz="4800" dirty="0"/>
            </a:br>
            <a:r>
              <a:rPr lang="en-US" altLang="en-US" sz="4800" dirty="0"/>
              <a:t>cash work harder</a:t>
            </a:r>
            <a:br>
              <a:rPr lang="en-US" altLang="en-US" dirty="0"/>
            </a:br>
            <a:r>
              <a:rPr lang="en-US" altLang="en-US" sz="3200" dirty="0">
                <a:solidFill>
                  <a:schemeClr val="accent1"/>
                </a:solidFill>
              </a:rPr>
              <a:t>Manulife Bank deposit products</a:t>
            </a:r>
          </a:p>
        </p:txBody>
      </p:sp>
      <p:sp>
        <p:nvSpPr>
          <p:cNvPr id="2" name="Subtitle 1">
            <a:extLst>
              <a:ext uri="{FF2B5EF4-FFF2-40B4-BE49-F238E27FC236}">
                <a16:creationId xmlns:a16="http://schemas.microsoft.com/office/drawing/2014/main" id="{1A84AD71-C79B-44D3-AFAF-29B24F7652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812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Estate Planning</a:t>
            </a:r>
            <a:endParaRPr lang="en-US" dirty="0"/>
          </a:p>
        </p:txBody>
      </p:sp>
      <p:sp>
        <p:nvSpPr>
          <p:cNvPr id="3" name="Content Placeholder 2"/>
          <p:cNvSpPr>
            <a:spLocks noGrp="1"/>
          </p:cNvSpPr>
          <p:nvPr>
            <p:ph sz="quarter" idx="13"/>
          </p:nvPr>
        </p:nvSpPr>
        <p:spPr>
          <a:xfrm>
            <a:off x="455614" y="1667784"/>
            <a:ext cx="5637212" cy="3744051"/>
          </a:xfrm>
        </p:spPr>
        <p:txBody>
          <a:bodyPr/>
          <a:lstStyle/>
          <a:p>
            <a:pPr lvl="0"/>
            <a:r>
              <a:rPr lang="en-US" sz="1999" dirty="0"/>
              <a:t>At the time of the insurance application, set up an Advantage Account for each beneficiary</a:t>
            </a:r>
          </a:p>
          <a:p>
            <a:r>
              <a:rPr lang="en-US" sz="1999" dirty="0"/>
              <a:t>Advantage Account can be an estate account</a:t>
            </a:r>
          </a:p>
          <a:p>
            <a:pPr lvl="1"/>
            <a:r>
              <a:rPr lang="en-US" sz="1799" dirty="0"/>
              <a:t>Family executor can work with the you to manage the estate proceeds instead of a lawyer trust</a:t>
            </a:r>
          </a:p>
          <a:p>
            <a:pPr lvl="1"/>
            <a:r>
              <a:rPr lang="en-GB" sz="1799" dirty="0"/>
              <a:t>Helps you keep assets after the death of a client and may attract the beneficiaries as clients</a:t>
            </a:r>
            <a:endParaRPr lang="en-US" sz="1799" dirty="0"/>
          </a:p>
        </p:txBody>
      </p:sp>
      <p:sp>
        <p:nvSpPr>
          <p:cNvPr id="4" name="Slide Number Placeholder 3"/>
          <p:cNvSpPr>
            <a:spLocks noGrp="1"/>
          </p:cNvSpPr>
          <p:nvPr>
            <p:ph type="sldNum" sz="quarter" idx="12"/>
          </p:nvPr>
        </p:nvSpPr>
        <p:spPr/>
        <p:txBody>
          <a:bodyPr/>
          <a:lstStyle/>
          <a:p>
            <a:fld id="{BB333B34-C87C-402E-ABB0-13B7C9DEBBC4}" type="slidenum">
              <a:rPr lang="en-US" smtClean="0"/>
              <a:pPr/>
              <a:t>10</a:t>
            </a:fld>
            <a:endParaRPr lang="en-US" dirty="0"/>
          </a:p>
        </p:txBody>
      </p:sp>
      <p:pic>
        <p:nvPicPr>
          <p:cNvPr id="14" name="Picture Placeholder 13" descr="A person sitting at a table using a computer&#10;&#10;Description generated with high confidence">
            <a:extLst>
              <a:ext uri="{FF2B5EF4-FFF2-40B4-BE49-F238E27FC236}">
                <a16:creationId xmlns:a16="http://schemas.microsoft.com/office/drawing/2014/main" id="{F4CC3573-0CD7-4D68-8F3B-9CAF0421332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977"/>
          <a:stretch/>
        </p:blipFill>
        <p:spPr>
          <a:xfrm>
            <a:off x="6975742" y="13473"/>
            <a:ext cx="5205933" cy="6858000"/>
          </a:xfrm>
        </p:spPr>
      </p:pic>
    </p:spTree>
    <p:extLst>
      <p:ext uri="{BB962C8B-B14F-4D97-AF65-F5344CB8AC3E}">
        <p14:creationId xmlns:p14="http://schemas.microsoft.com/office/powerpoint/2010/main" val="323219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F4F970-E47B-4DA1-9D59-C9FBF56B0191}"/>
              </a:ext>
            </a:extLst>
          </p:cNvPr>
          <p:cNvSpPr>
            <a:spLocks noGrp="1"/>
          </p:cNvSpPr>
          <p:nvPr>
            <p:ph type="title"/>
          </p:nvPr>
        </p:nvSpPr>
        <p:spPr/>
        <p:txBody>
          <a:bodyPr/>
          <a:lstStyle/>
          <a:p>
            <a:r>
              <a:rPr lang="en-US" dirty="0"/>
              <a:t>Children’s accounts (minors)</a:t>
            </a:r>
          </a:p>
        </p:txBody>
      </p:sp>
      <p:sp>
        <p:nvSpPr>
          <p:cNvPr id="9" name="Content Placeholder 8">
            <a:extLst>
              <a:ext uri="{FF2B5EF4-FFF2-40B4-BE49-F238E27FC236}">
                <a16:creationId xmlns:a16="http://schemas.microsoft.com/office/drawing/2014/main" id="{2F864048-9F42-41F7-A9CE-80C5DD3780DE}"/>
              </a:ext>
            </a:extLst>
          </p:cNvPr>
          <p:cNvSpPr>
            <a:spLocks noGrp="1"/>
          </p:cNvSpPr>
          <p:nvPr>
            <p:ph sz="quarter" idx="13"/>
          </p:nvPr>
        </p:nvSpPr>
        <p:spPr/>
        <p:txBody>
          <a:bodyPr/>
          <a:lstStyle/>
          <a:p>
            <a:pPr marL="0" indent="0">
              <a:buNone/>
            </a:pPr>
            <a:r>
              <a:rPr lang="en-US" b="1" dirty="0"/>
              <a:t>Bridging the next generation of clients</a:t>
            </a:r>
          </a:p>
          <a:p>
            <a:r>
              <a:rPr lang="en-US" dirty="0"/>
              <a:t>Accounts for minors are opened jointly with a parent (parent is primary)</a:t>
            </a:r>
          </a:p>
          <a:p>
            <a:pPr lvl="1"/>
            <a:r>
              <a:rPr lang="en-US" dirty="0"/>
              <a:t>If the child has a Social Insurance Number (SIN), they can be listed as primary</a:t>
            </a:r>
          </a:p>
          <a:p>
            <a:r>
              <a:rPr lang="en-US" dirty="0"/>
              <a:t>Parent gets all Advantage Account banking privileges (online, mobile, </a:t>
            </a:r>
            <a:r>
              <a:rPr lang="en-US" dirty="0" err="1"/>
              <a:t>cheques</a:t>
            </a:r>
            <a:r>
              <a:rPr lang="en-US" dirty="0"/>
              <a:t>, Access Card)</a:t>
            </a:r>
          </a:p>
          <a:p>
            <a:pPr lvl="1"/>
            <a:r>
              <a:rPr lang="en-US" dirty="0"/>
              <a:t>Child can have an Access Card if permitted</a:t>
            </a:r>
          </a:p>
          <a:p>
            <a:r>
              <a:rPr lang="en-US" dirty="0"/>
              <a:t>Parents with an Advantage Account can make free transfer funds immediately to child’s account</a:t>
            </a:r>
          </a:p>
        </p:txBody>
      </p:sp>
      <p:sp>
        <p:nvSpPr>
          <p:cNvPr id="4" name="Slide Number Placeholder 3">
            <a:extLst>
              <a:ext uri="{FF2B5EF4-FFF2-40B4-BE49-F238E27FC236}">
                <a16:creationId xmlns:a16="http://schemas.microsoft.com/office/drawing/2014/main" id="{A957163F-E2EE-483A-978B-72414266B0E3}"/>
              </a:ext>
            </a:extLst>
          </p:cNvPr>
          <p:cNvSpPr>
            <a:spLocks noGrp="1"/>
          </p:cNvSpPr>
          <p:nvPr>
            <p:ph type="sldNum" sz="quarter" idx="12"/>
          </p:nvPr>
        </p:nvSpPr>
        <p:spPr/>
        <p:txBody>
          <a:bodyPr/>
          <a:lstStyle/>
          <a:p>
            <a:fld id="{BB333B34-C87C-402E-ABB0-13B7C9DEBBC4}" type="slidenum">
              <a:rPr lang="en-US" smtClean="0"/>
              <a:pPr/>
              <a:t>11</a:t>
            </a:fld>
            <a:endParaRPr lang="en-US"/>
          </a:p>
        </p:txBody>
      </p:sp>
      <p:pic>
        <p:nvPicPr>
          <p:cNvPr id="11" name="Picture Placeholder 10" descr="A person preparing food in a kitchen&#10;&#10;Description generated with very high confidence">
            <a:extLst>
              <a:ext uri="{FF2B5EF4-FFF2-40B4-BE49-F238E27FC236}">
                <a16:creationId xmlns:a16="http://schemas.microsoft.com/office/drawing/2014/main" id="{BE765051-2257-47A6-9F7A-1601540D1D5B}"/>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3823" r="3"/>
          <a:stretch/>
        </p:blipFill>
        <p:spPr>
          <a:xfrm>
            <a:off x="6975742" y="0"/>
            <a:ext cx="5213083" cy="6858000"/>
          </a:xfrm>
        </p:spPr>
      </p:pic>
    </p:spTree>
    <p:extLst>
      <p:ext uri="{BB962C8B-B14F-4D97-AF65-F5344CB8AC3E}">
        <p14:creationId xmlns:p14="http://schemas.microsoft.com/office/powerpoint/2010/main" val="194610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48056" y="438590"/>
            <a:ext cx="7206113" cy="791961"/>
          </a:xfrm>
        </p:spPr>
        <p:txBody>
          <a:bodyPr/>
          <a:lstStyle/>
          <a:p>
            <a:r>
              <a:rPr lang="en-US" dirty="0"/>
              <a:t>Retirement Income Advantage Account in retirement: Put Manulife Bank first</a:t>
            </a:r>
          </a:p>
        </p:txBody>
      </p:sp>
      <p:sp>
        <p:nvSpPr>
          <p:cNvPr id="4" name="Text Placeholder 3"/>
          <p:cNvSpPr>
            <a:spLocks noGrp="1"/>
          </p:cNvSpPr>
          <p:nvPr>
            <p:ph sz="quarter" idx="13"/>
          </p:nvPr>
        </p:nvSpPr>
        <p:spPr>
          <a:xfrm>
            <a:off x="455613" y="2013995"/>
            <a:ext cx="4526569" cy="3131062"/>
          </a:xfrm>
        </p:spPr>
        <p:txBody>
          <a:bodyPr/>
          <a:lstStyle/>
          <a:p>
            <a:pPr marL="285664" indent="-285664">
              <a:buFont typeface="Arial" panose="020B0604020202020204" pitchFamily="34" charset="0"/>
              <a:buChar char="•"/>
            </a:pPr>
            <a:r>
              <a:rPr lang="en-US" sz="1999" dirty="0"/>
              <a:t>Advisor helps client consolidate retirement payments</a:t>
            </a:r>
          </a:p>
          <a:p>
            <a:pPr marL="285664" indent="-285664">
              <a:buFont typeface="Arial" panose="020B0604020202020204" pitchFamily="34" charset="0"/>
              <a:buChar char="•"/>
            </a:pPr>
            <a:r>
              <a:rPr lang="en-US" sz="1999" dirty="0"/>
              <a:t>Advisors and clients can know balance daily</a:t>
            </a:r>
          </a:p>
          <a:p>
            <a:pPr marL="285664" indent="-285664">
              <a:buFont typeface="Arial" panose="020B0604020202020204" pitchFamily="34" charset="0"/>
              <a:buChar char="•"/>
            </a:pPr>
            <a:r>
              <a:rPr lang="en-US" sz="1999" dirty="0"/>
              <a:t>Earn high interest on excess</a:t>
            </a:r>
          </a:p>
          <a:p>
            <a:pPr marL="285664" indent="-285664">
              <a:buFont typeface="Arial" panose="020B0604020202020204" pitchFamily="34" charset="0"/>
              <a:buChar char="•"/>
            </a:pPr>
            <a:r>
              <a:rPr lang="en-US" sz="1999" dirty="0"/>
              <a:t>Keep competitors away from client</a:t>
            </a:r>
          </a:p>
        </p:txBody>
      </p:sp>
      <p:sp>
        <p:nvSpPr>
          <p:cNvPr id="2" name="Slide Number Placeholder 1">
            <a:extLst>
              <a:ext uri="{FF2B5EF4-FFF2-40B4-BE49-F238E27FC236}">
                <a16:creationId xmlns:a16="http://schemas.microsoft.com/office/drawing/2014/main" id="{CBFF46D4-10D7-4442-AD27-BA529BF943CA}"/>
              </a:ext>
            </a:extLst>
          </p:cNvPr>
          <p:cNvSpPr>
            <a:spLocks noGrp="1"/>
          </p:cNvSpPr>
          <p:nvPr>
            <p:ph type="sldNum" sz="quarter" idx="12"/>
          </p:nvPr>
        </p:nvSpPr>
        <p:spPr/>
        <p:txBody>
          <a:bodyPr/>
          <a:lstStyle/>
          <a:p>
            <a:fld id="{BB333B34-C87C-402E-ABB0-13B7C9DEBBC4}" type="slidenum">
              <a:rPr lang="en-CA" smtClean="0"/>
              <a:pPr/>
              <a:t>12</a:t>
            </a:fld>
            <a:endParaRPr lang="en-CA"/>
          </a:p>
        </p:txBody>
      </p:sp>
      <p:sp>
        <p:nvSpPr>
          <p:cNvPr id="3" name="Rectangle 2">
            <a:extLst>
              <a:ext uri="{FF2B5EF4-FFF2-40B4-BE49-F238E27FC236}">
                <a16:creationId xmlns:a16="http://schemas.microsoft.com/office/drawing/2014/main" id="{CA36F6DD-48F6-6D41-B37D-4663403154B8}"/>
              </a:ext>
            </a:extLst>
          </p:cNvPr>
          <p:cNvSpPr/>
          <p:nvPr/>
        </p:nvSpPr>
        <p:spPr>
          <a:xfrm>
            <a:off x="6058545" y="2655376"/>
            <a:ext cx="2626570" cy="1076937"/>
          </a:xfrm>
          <a:prstGeom prst="rect">
            <a:avLst/>
          </a:prstGeom>
        </p:spPr>
        <p:txBody>
          <a:bodyPr wrap="square">
            <a:spAutoFit/>
          </a:bodyPr>
          <a:lstStyle/>
          <a:p>
            <a:pPr algn="ctr"/>
            <a:r>
              <a:rPr lang="en-CA" sz="1600" dirty="0"/>
              <a:t>Client can perform all banking with Advantage Account OR transfer to an existing bank account</a:t>
            </a:r>
          </a:p>
        </p:txBody>
      </p:sp>
      <p:pic>
        <p:nvPicPr>
          <p:cNvPr id="6" name="Picture 5">
            <a:extLst>
              <a:ext uri="{FF2B5EF4-FFF2-40B4-BE49-F238E27FC236}">
                <a16:creationId xmlns:a16="http://schemas.microsoft.com/office/drawing/2014/main" id="{D5C5C8DE-1A7A-5E4A-9908-8BBB4C4A7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819" y="1004452"/>
            <a:ext cx="5126925" cy="4702335"/>
          </a:xfrm>
          <a:prstGeom prst="rect">
            <a:avLst/>
          </a:prstGeom>
        </p:spPr>
      </p:pic>
    </p:spTree>
    <p:extLst>
      <p:ext uri="{BB962C8B-B14F-4D97-AF65-F5344CB8AC3E}">
        <p14:creationId xmlns:p14="http://schemas.microsoft.com/office/powerpoint/2010/main" val="95127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a:extLst>
              <a:ext uri="{FF2B5EF4-FFF2-40B4-BE49-F238E27FC236}">
                <a16:creationId xmlns:a16="http://schemas.microsoft.com/office/drawing/2014/main" id="{348ADDF0-61EC-EF4F-B004-B642A2CBE0BE}"/>
              </a:ext>
            </a:extLst>
          </p:cNvPr>
          <p:cNvSpPr/>
          <p:nvPr/>
        </p:nvSpPr>
        <p:spPr>
          <a:xfrm>
            <a:off x="8192911" y="2369523"/>
            <a:ext cx="1765641" cy="1837978"/>
          </a:xfrm>
          <a:prstGeom prst="rightArrow">
            <a:avLst>
              <a:gd name="adj1" fmla="val 65014"/>
              <a:gd name="adj2" fmla="val 2533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7" name="Rectangle 36">
            <a:extLst>
              <a:ext uri="{FF2B5EF4-FFF2-40B4-BE49-F238E27FC236}">
                <a16:creationId xmlns:a16="http://schemas.microsoft.com/office/drawing/2014/main" id="{3731B710-F2F5-4644-94B6-027ED0C1E4ED}"/>
              </a:ext>
            </a:extLst>
          </p:cNvPr>
          <p:cNvSpPr/>
          <p:nvPr/>
        </p:nvSpPr>
        <p:spPr>
          <a:xfrm>
            <a:off x="9850094" y="1936310"/>
            <a:ext cx="1885459" cy="32159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6" name="Rectangle 35">
            <a:extLst>
              <a:ext uri="{FF2B5EF4-FFF2-40B4-BE49-F238E27FC236}">
                <a16:creationId xmlns:a16="http://schemas.microsoft.com/office/drawing/2014/main" id="{663078E7-FBCF-C144-85D5-24B83F6A3B82}"/>
              </a:ext>
            </a:extLst>
          </p:cNvPr>
          <p:cNvSpPr/>
          <p:nvPr/>
        </p:nvSpPr>
        <p:spPr>
          <a:xfrm>
            <a:off x="6307716" y="3446803"/>
            <a:ext cx="1885459" cy="17138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4" name="Rectangle 33">
            <a:extLst>
              <a:ext uri="{FF2B5EF4-FFF2-40B4-BE49-F238E27FC236}">
                <a16:creationId xmlns:a16="http://schemas.microsoft.com/office/drawing/2014/main" id="{9C0F45F1-859F-D64E-B0E2-8566B2204659}"/>
              </a:ext>
            </a:extLst>
          </p:cNvPr>
          <p:cNvSpPr/>
          <p:nvPr/>
        </p:nvSpPr>
        <p:spPr>
          <a:xfrm>
            <a:off x="6307716" y="1936311"/>
            <a:ext cx="1885459" cy="1544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7">
            <a:extLst>
              <a:ext uri="{FF2B5EF4-FFF2-40B4-BE49-F238E27FC236}">
                <a16:creationId xmlns:a16="http://schemas.microsoft.com/office/drawing/2014/main" id="{87B23BEE-3A17-4438-9C3E-C2BC148A6040}"/>
              </a:ext>
            </a:extLst>
          </p:cNvPr>
          <p:cNvSpPr>
            <a:spLocks noGrp="1"/>
          </p:cNvSpPr>
          <p:nvPr>
            <p:ph type="title"/>
          </p:nvPr>
        </p:nvSpPr>
        <p:spPr/>
        <p:txBody>
          <a:bodyPr/>
          <a:lstStyle/>
          <a:p>
            <a:r>
              <a:rPr lang="en-US" dirty="0"/>
              <a:t>Positioning of both accounts</a:t>
            </a:r>
          </a:p>
        </p:txBody>
      </p:sp>
      <p:sp>
        <p:nvSpPr>
          <p:cNvPr id="9" name="Content Placeholder 8">
            <a:extLst>
              <a:ext uri="{FF2B5EF4-FFF2-40B4-BE49-F238E27FC236}">
                <a16:creationId xmlns:a16="http://schemas.microsoft.com/office/drawing/2014/main" id="{6D00603E-024D-40D7-9E40-D651BD83E7DB}"/>
              </a:ext>
            </a:extLst>
          </p:cNvPr>
          <p:cNvSpPr>
            <a:spLocks noGrp="1"/>
          </p:cNvSpPr>
          <p:nvPr>
            <p:ph idx="1"/>
          </p:nvPr>
        </p:nvSpPr>
        <p:spPr>
          <a:xfrm>
            <a:off x="457081" y="2351577"/>
            <a:ext cx="5237221" cy="2450088"/>
          </a:xfrm>
        </p:spPr>
        <p:txBody>
          <a:bodyPr anchor="ctr"/>
          <a:lstStyle/>
          <a:p>
            <a:r>
              <a:rPr lang="en-US" dirty="0"/>
              <a:t>RRIF and personal non-registered Advantage Account</a:t>
            </a:r>
          </a:p>
          <a:p>
            <a:pPr lvl="1"/>
            <a:r>
              <a:rPr lang="en-US" dirty="0"/>
              <a:t>Helping RRIF clients mange low-risk investments required for minimum withdrawal</a:t>
            </a:r>
          </a:p>
          <a:p>
            <a:pPr lvl="1"/>
            <a:r>
              <a:rPr lang="en-US" dirty="0"/>
              <a:t>Maximize rate of return and flexibility</a:t>
            </a:r>
          </a:p>
          <a:p>
            <a:pPr lvl="1"/>
            <a:r>
              <a:rPr lang="en-US" dirty="0"/>
              <a:t>Use one deposit application for all RRIF and non-registered accounts (AB0168E)</a:t>
            </a:r>
          </a:p>
        </p:txBody>
      </p:sp>
      <p:sp>
        <p:nvSpPr>
          <p:cNvPr id="4" name="Slide Number Placeholder 3">
            <a:extLst>
              <a:ext uri="{FF2B5EF4-FFF2-40B4-BE49-F238E27FC236}">
                <a16:creationId xmlns:a16="http://schemas.microsoft.com/office/drawing/2014/main" id="{70DC37C3-F50F-4AC7-85F2-4502F2DC03B8}"/>
              </a:ext>
            </a:extLst>
          </p:cNvPr>
          <p:cNvSpPr>
            <a:spLocks noGrp="1"/>
          </p:cNvSpPr>
          <p:nvPr>
            <p:ph type="sldNum" sz="quarter" idx="12"/>
          </p:nvPr>
        </p:nvSpPr>
        <p:spPr/>
        <p:txBody>
          <a:bodyPr/>
          <a:lstStyle/>
          <a:p>
            <a:fld id="{BB333B34-C87C-402E-ABB0-13B7C9DEBBC4}" type="slidenum">
              <a:rPr lang="en-US" smtClean="0"/>
              <a:pPr/>
              <a:t>13</a:t>
            </a:fld>
            <a:endParaRPr lang="en-US"/>
          </a:p>
        </p:txBody>
      </p:sp>
      <p:cxnSp>
        <p:nvCxnSpPr>
          <p:cNvPr id="6" name="Straight Connector 5">
            <a:extLst>
              <a:ext uri="{FF2B5EF4-FFF2-40B4-BE49-F238E27FC236}">
                <a16:creationId xmlns:a16="http://schemas.microsoft.com/office/drawing/2014/main" id="{CEBDE476-697B-4AA5-8676-B5D9B70D4833}"/>
              </a:ext>
            </a:extLst>
          </p:cNvPr>
          <p:cNvCxnSpPr>
            <a:cxnSpLocks/>
          </p:cNvCxnSpPr>
          <p:nvPr/>
        </p:nvCxnSpPr>
        <p:spPr>
          <a:xfrm>
            <a:off x="6092825" y="2114733"/>
            <a:ext cx="0" cy="2923777"/>
          </a:xfrm>
          <a:prstGeom prst="line">
            <a:avLst/>
          </a:prstGeom>
          <a:ln w="1905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10" name="Freeform 13">
            <a:extLst>
              <a:ext uri="{FF2B5EF4-FFF2-40B4-BE49-F238E27FC236}">
                <a16:creationId xmlns:a16="http://schemas.microsoft.com/office/drawing/2014/main" id="{BCF0BB19-CD06-B34A-A446-DF940B4D9FF2}"/>
              </a:ext>
            </a:extLst>
          </p:cNvPr>
          <p:cNvSpPr>
            <a:spLocks noEditPoints="1"/>
          </p:cNvSpPr>
          <p:nvPr/>
        </p:nvSpPr>
        <p:spPr bwMode="auto">
          <a:xfrm>
            <a:off x="6838596" y="3647043"/>
            <a:ext cx="823699" cy="821100"/>
          </a:xfrm>
          <a:custGeom>
            <a:avLst/>
            <a:gdLst>
              <a:gd name="T0" fmla="*/ 152 w 208"/>
              <a:gd name="T1" fmla="*/ 112 h 208"/>
              <a:gd name="T2" fmla="*/ 152 w 208"/>
              <a:gd name="T3" fmla="*/ 104 h 208"/>
              <a:gd name="T4" fmla="*/ 64 w 208"/>
              <a:gd name="T5" fmla="*/ 160 h 208"/>
              <a:gd name="T6" fmla="*/ 16 w 208"/>
              <a:gd name="T7" fmla="*/ 120 h 208"/>
              <a:gd name="T8" fmla="*/ 64 w 208"/>
              <a:gd name="T9" fmla="*/ 160 h 208"/>
              <a:gd name="T10" fmla="*/ 45 w 208"/>
              <a:gd name="T11" fmla="*/ 76 h 208"/>
              <a:gd name="T12" fmla="*/ 48 w 208"/>
              <a:gd name="T13" fmla="*/ 83 h 208"/>
              <a:gd name="T14" fmla="*/ 88 w 208"/>
              <a:gd name="T15" fmla="*/ 80 h 208"/>
              <a:gd name="T16" fmla="*/ 58 w 208"/>
              <a:gd name="T17" fmla="*/ 28 h 208"/>
              <a:gd name="T18" fmla="*/ 64 w 208"/>
              <a:gd name="T19" fmla="*/ 48 h 208"/>
              <a:gd name="T20" fmla="*/ 68 w 208"/>
              <a:gd name="T21" fmla="*/ 20 h 208"/>
              <a:gd name="T22" fmla="*/ 54 w 208"/>
              <a:gd name="T23" fmla="*/ 20 h 208"/>
              <a:gd name="T24" fmla="*/ 208 w 208"/>
              <a:gd name="T25" fmla="*/ 112 h 208"/>
              <a:gd name="T26" fmla="*/ 191 w 208"/>
              <a:gd name="T27" fmla="*/ 108 h 208"/>
              <a:gd name="T28" fmla="*/ 167 w 208"/>
              <a:gd name="T29" fmla="*/ 33 h 208"/>
              <a:gd name="T30" fmla="*/ 132 w 208"/>
              <a:gd name="T31" fmla="*/ 56 h 208"/>
              <a:gd name="T32" fmla="*/ 128 w 208"/>
              <a:gd name="T33" fmla="*/ 32 h 208"/>
              <a:gd name="T34" fmla="*/ 96 w 208"/>
              <a:gd name="T35" fmla="*/ 32 h 208"/>
              <a:gd name="T36" fmla="*/ 46 w 208"/>
              <a:gd name="T37" fmla="*/ 59 h 208"/>
              <a:gd name="T38" fmla="*/ 24 w 208"/>
              <a:gd name="T39" fmla="*/ 192 h 208"/>
              <a:gd name="T40" fmla="*/ 64 w 208"/>
              <a:gd name="T41" fmla="*/ 208 h 208"/>
              <a:gd name="T42" fmla="*/ 96 w 208"/>
              <a:gd name="T43" fmla="*/ 184 h 208"/>
              <a:gd name="T44" fmla="*/ 124 w 208"/>
              <a:gd name="T45" fmla="*/ 202 h 208"/>
              <a:gd name="T46" fmla="*/ 152 w 208"/>
              <a:gd name="T47" fmla="*/ 179 h 208"/>
              <a:gd name="T48" fmla="*/ 208 w 208"/>
              <a:gd name="T49" fmla="*/ 132 h 208"/>
              <a:gd name="T50" fmla="*/ 160 w 208"/>
              <a:gd name="T51" fmla="*/ 65 h 208"/>
              <a:gd name="T52" fmla="*/ 40 w 208"/>
              <a:gd name="T53" fmla="*/ 32 h 208"/>
              <a:gd name="T54" fmla="*/ 64 w 208"/>
              <a:gd name="T55" fmla="*/ 56 h 208"/>
              <a:gd name="T56" fmla="*/ 64 w 208"/>
              <a:gd name="T57" fmla="*/ 200 h 208"/>
              <a:gd name="T58" fmla="*/ 56 w 208"/>
              <a:gd name="T59" fmla="*/ 184 h 208"/>
              <a:gd name="T60" fmla="*/ 72 w 208"/>
              <a:gd name="T61" fmla="*/ 192 h 208"/>
              <a:gd name="T62" fmla="*/ 128 w 208"/>
              <a:gd name="T63" fmla="*/ 192 h 208"/>
              <a:gd name="T64" fmla="*/ 144 w 208"/>
              <a:gd name="T65" fmla="*/ 182 h 208"/>
              <a:gd name="T66" fmla="*/ 183 w 208"/>
              <a:gd name="T67" fmla="*/ 140 h 208"/>
              <a:gd name="T68" fmla="*/ 124 w 208"/>
              <a:gd name="T69" fmla="*/ 176 h 208"/>
              <a:gd name="T70" fmla="*/ 120 w 208"/>
              <a:gd name="T71" fmla="*/ 192 h 208"/>
              <a:gd name="T72" fmla="*/ 104 w 208"/>
              <a:gd name="T73" fmla="*/ 180 h 208"/>
              <a:gd name="T74" fmla="*/ 64 w 208"/>
              <a:gd name="T75" fmla="*/ 176 h 208"/>
              <a:gd name="T76" fmla="*/ 49 w 208"/>
              <a:gd name="T77" fmla="*/ 176 h 208"/>
              <a:gd name="T78" fmla="*/ 48 w 208"/>
              <a:gd name="T79" fmla="*/ 179 h 208"/>
              <a:gd name="T80" fmla="*/ 40 w 208"/>
              <a:gd name="T81" fmla="*/ 200 h 208"/>
              <a:gd name="T82" fmla="*/ 30 w 208"/>
              <a:gd name="T83" fmla="*/ 165 h 208"/>
              <a:gd name="T84" fmla="*/ 100 w 208"/>
              <a:gd name="T85" fmla="*/ 64 h 208"/>
              <a:gd name="T86" fmla="*/ 118 w 208"/>
              <a:gd name="T87" fmla="*/ 77 h 208"/>
              <a:gd name="T88" fmla="*/ 124 w 208"/>
              <a:gd name="T89" fmla="*/ 60 h 208"/>
              <a:gd name="T90" fmla="*/ 183 w 208"/>
              <a:gd name="T91" fmla="*/ 113 h 208"/>
              <a:gd name="T92" fmla="*/ 200 w 208"/>
              <a:gd name="T93" fmla="*/ 13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208">
                <a:moveTo>
                  <a:pt x="152" y="96"/>
                </a:moveTo>
                <a:cubicBezTo>
                  <a:pt x="148" y="96"/>
                  <a:pt x="144" y="100"/>
                  <a:pt x="144" y="104"/>
                </a:cubicBezTo>
                <a:cubicBezTo>
                  <a:pt x="144" y="108"/>
                  <a:pt x="148" y="112"/>
                  <a:pt x="152" y="112"/>
                </a:cubicBezTo>
                <a:cubicBezTo>
                  <a:pt x="156" y="112"/>
                  <a:pt x="160" y="108"/>
                  <a:pt x="160" y="104"/>
                </a:cubicBezTo>
                <a:cubicBezTo>
                  <a:pt x="160" y="100"/>
                  <a:pt x="156" y="96"/>
                  <a:pt x="152" y="96"/>
                </a:cubicBezTo>
                <a:close/>
                <a:moveTo>
                  <a:pt x="152" y="104"/>
                </a:moveTo>
                <a:cubicBezTo>
                  <a:pt x="152" y="104"/>
                  <a:pt x="152" y="104"/>
                  <a:pt x="152" y="104"/>
                </a:cubicBezTo>
                <a:cubicBezTo>
                  <a:pt x="152" y="104"/>
                  <a:pt x="152" y="104"/>
                  <a:pt x="152" y="104"/>
                </a:cubicBezTo>
                <a:close/>
                <a:moveTo>
                  <a:pt x="64" y="160"/>
                </a:moveTo>
                <a:cubicBezTo>
                  <a:pt x="42" y="160"/>
                  <a:pt x="24" y="142"/>
                  <a:pt x="24" y="120"/>
                </a:cubicBezTo>
                <a:cubicBezTo>
                  <a:pt x="24" y="118"/>
                  <a:pt x="22" y="116"/>
                  <a:pt x="20" y="116"/>
                </a:cubicBezTo>
                <a:cubicBezTo>
                  <a:pt x="18" y="116"/>
                  <a:pt x="16" y="118"/>
                  <a:pt x="16" y="120"/>
                </a:cubicBezTo>
                <a:cubicBezTo>
                  <a:pt x="16" y="146"/>
                  <a:pt x="37" y="168"/>
                  <a:pt x="64" y="168"/>
                </a:cubicBezTo>
                <a:cubicBezTo>
                  <a:pt x="66" y="168"/>
                  <a:pt x="68" y="166"/>
                  <a:pt x="68" y="164"/>
                </a:cubicBezTo>
                <a:cubicBezTo>
                  <a:pt x="68" y="162"/>
                  <a:pt x="66" y="160"/>
                  <a:pt x="64" y="160"/>
                </a:cubicBezTo>
                <a:close/>
                <a:moveTo>
                  <a:pt x="88" y="72"/>
                </a:moveTo>
                <a:cubicBezTo>
                  <a:pt x="64" y="72"/>
                  <a:pt x="64" y="72"/>
                  <a:pt x="64" y="72"/>
                </a:cubicBezTo>
                <a:cubicBezTo>
                  <a:pt x="57" y="72"/>
                  <a:pt x="51" y="73"/>
                  <a:pt x="45" y="76"/>
                </a:cubicBezTo>
                <a:cubicBezTo>
                  <a:pt x="43" y="77"/>
                  <a:pt x="42" y="79"/>
                  <a:pt x="43" y="81"/>
                </a:cubicBezTo>
                <a:cubicBezTo>
                  <a:pt x="44" y="83"/>
                  <a:pt x="45" y="83"/>
                  <a:pt x="47" y="83"/>
                </a:cubicBezTo>
                <a:cubicBezTo>
                  <a:pt x="47" y="83"/>
                  <a:pt x="48" y="83"/>
                  <a:pt x="48" y="83"/>
                </a:cubicBezTo>
                <a:cubicBezTo>
                  <a:pt x="48" y="83"/>
                  <a:pt x="48" y="83"/>
                  <a:pt x="48" y="83"/>
                </a:cubicBezTo>
                <a:cubicBezTo>
                  <a:pt x="53" y="81"/>
                  <a:pt x="58" y="80"/>
                  <a:pt x="64" y="80"/>
                </a:cubicBezTo>
                <a:cubicBezTo>
                  <a:pt x="88" y="80"/>
                  <a:pt x="88" y="80"/>
                  <a:pt x="88" y="80"/>
                </a:cubicBezTo>
                <a:cubicBezTo>
                  <a:pt x="90" y="80"/>
                  <a:pt x="92" y="78"/>
                  <a:pt x="92" y="76"/>
                </a:cubicBezTo>
                <a:cubicBezTo>
                  <a:pt x="92" y="74"/>
                  <a:pt x="90" y="72"/>
                  <a:pt x="88" y="72"/>
                </a:cubicBezTo>
                <a:close/>
                <a:moveTo>
                  <a:pt x="58" y="28"/>
                </a:moveTo>
                <a:cubicBezTo>
                  <a:pt x="60" y="26"/>
                  <a:pt x="60" y="26"/>
                  <a:pt x="60" y="26"/>
                </a:cubicBezTo>
                <a:cubicBezTo>
                  <a:pt x="60" y="44"/>
                  <a:pt x="60" y="44"/>
                  <a:pt x="60" y="44"/>
                </a:cubicBezTo>
                <a:cubicBezTo>
                  <a:pt x="60" y="46"/>
                  <a:pt x="62" y="48"/>
                  <a:pt x="64" y="48"/>
                </a:cubicBezTo>
                <a:cubicBezTo>
                  <a:pt x="66" y="48"/>
                  <a:pt x="68" y="46"/>
                  <a:pt x="68" y="44"/>
                </a:cubicBezTo>
                <a:cubicBezTo>
                  <a:pt x="68" y="44"/>
                  <a:pt x="68" y="44"/>
                  <a:pt x="68" y="44"/>
                </a:cubicBezTo>
                <a:cubicBezTo>
                  <a:pt x="68" y="20"/>
                  <a:pt x="68" y="20"/>
                  <a:pt x="68" y="20"/>
                </a:cubicBezTo>
                <a:cubicBezTo>
                  <a:pt x="68" y="19"/>
                  <a:pt x="67" y="17"/>
                  <a:pt x="66" y="17"/>
                </a:cubicBezTo>
                <a:cubicBezTo>
                  <a:pt x="65" y="16"/>
                  <a:pt x="63" y="16"/>
                  <a:pt x="62" y="16"/>
                </a:cubicBezTo>
                <a:cubicBezTo>
                  <a:pt x="54" y="20"/>
                  <a:pt x="54" y="20"/>
                  <a:pt x="54" y="20"/>
                </a:cubicBezTo>
                <a:cubicBezTo>
                  <a:pt x="52" y="21"/>
                  <a:pt x="51" y="24"/>
                  <a:pt x="52" y="26"/>
                </a:cubicBezTo>
                <a:cubicBezTo>
                  <a:pt x="53" y="28"/>
                  <a:pt x="56" y="29"/>
                  <a:pt x="58" y="28"/>
                </a:cubicBezTo>
                <a:close/>
                <a:moveTo>
                  <a:pt x="208" y="112"/>
                </a:moveTo>
                <a:cubicBezTo>
                  <a:pt x="208" y="111"/>
                  <a:pt x="208" y="110"/>
                  <a:pt x="207" y="109"/>
                </a:cubicBezTo>
                <a:cubicBezTo>
                  <a:pt x="206" y="108"/>
                  <a:pt x="205" y="108"/>
                  <a:pt x="204" y="108"/>
                </a:cubicBezTo>
                <a:cubicBezTo>
                  <a:pt x="191" y="108"/>
                  <a:pt x="191" y="108"/>
                  <a:pt x="191" y="108"/>
                </a:cubicBezTo>
                <a:cubicBezTo>
                  <a:pt x="188" y="93"/>
                  <a:pt x="180" y="79"/>
                  <a:pt x="168" y="70"/>
                </a:cubicBezTo>
                <a:cubicBezTo>
                  <a:pt x="168" y="36"/>
                  <a:pt x="168" y="36"/>
                  <a:pt x="168" y="36"/>
                </a:cubicBezTo>
                <a:cubicBezTo>
                  <a:pt x="168" y="35"/>
                  <a:pt x="168" y="34"/>
                  <a:pt x="167" y="33"/>
                </a:cubicBezTo>
                <a:cubicBezTo>
                  <a:pt x="166" y="32"/>
                  <a:pt x="165" y="32"/>
                  <a:pt x="164" y="32"/>
                </a:cubicBezTo>
                <a:cubicBezTo>
                  <a:pt x="150" y="32"/>
                  <a:pt x="138" y="43"/>
                  <a:pt x="136" y="57"/>
                </a:cubicBezTo>
                <a:cubicBezTo>
                  <a:pt x="135" y="56"/>
                  <a:pt x="133" y="56"/>
                  <a:pt x="132" y="56"/>
                </a:cubicBezTo>
                <a:cubicBezTo>
                  <a:pt x="132" y="36"/>
                  <a:pt x="132" y="36"/>
                  <a:pt x="132" y="36"/>
                </a:cubicBezTo>
                <a:cubicBezTo>
                  <a:pt x="132" y="35"/>
                  <a:pt x="132" y="34"/>
                  <a:pt x="131" y="33"/>
                </a:cubicBezTo>
                <a:cubicBezTo>
                  <a:pt x="130" y="32"/>
                  <a:pt x="129" y="32"/>
                  <a:pt x="128" y="32"/>
                </a:cubicBezTo>
                <a:cubicBezTo>
                  <a:pt x="114" y="32"/>
                  <a:pt x="102" y="42"/>
                  <a:pt x="100" y="56"/>
                </a:cubicBezTo>
                <a:cubicBezTo>
                  <a:pt x="85" y="56"/>
                  <a:pt x="85" y="56"/>
                  <a:pt x="85" y="56"/>
                </a:cubicBezTo>
                <a:cubicBezTo>
                  <a:pt x="92" y="50"/>
                  <a:pt x="96" y="42"/>
                  <a:pt x="96" y="32"/>
                </a:cubicBezTo>
                <a:cubicBezTo>
                  <a:pt x="96" y="14"/>
                  <a:pt x="82" y="0"/>
                  <a:pt x="64" y="0"/>
                </a:cubicBezTo>
                <a:cubicBezTo>
                  <a:pt x="46" y="0"/>
                  <a:pt x="32" y="14"/>
                  <a:pt x="32" y="32"/>
                </a:cubicBezTo>
                <a:cubicBezTo>
                  <a:pt x="32" y="43"/>
                  <a:pt x="38" y="53"/>
                  <a:pt x="46" y="59"/>
                </a:cubicBezTo>
                <a:cubicBezTo>
                  <a:pt x="20" y="66"/>
                  <a:pt x="0" y="91"/>
                  <a:pt x="0" y="120"/>
                </a:cubicBezTo>
                <a:cubicBezTo>
                  <a:pt x="0" y="140"/>
                  <a:pt x="9" y="158"/>
                  <a:pt x="24" y="170"/>
                </a:cubicBezTo>
                <a:cubicBezTo>
                  <a:pt x="24" y="192"/>
                  <a:pt x="24" y="192"/>
                  <a:pt x="24" y="192"/>
                </a:cubicBezTo>
                <a:cubicBezTo>
                  <a:pt x="24" y="201"/>
                  <a:pt x="31" y="208"/>
                  <a:pt x="40" y="208"/>
                </a:cubicBezTo>
                <a:cubicBezTo>
                  <a:pt x="45" y="208"/>
                  <a:pt x="49" y="206"/>
                  <a:pt x="52" y="202"/>
                </a:cubicBezTo>
                <a:cubicBezTo>
                  <a:pt x="55" y="206"/>
                  <a:pt x="59" y="208"/>
                  <a:pt x="64" y="208"/>
                </a:cubicBezTo>
                <a:cubicBezTo>
                  <a:pt x="73" y="208"/>
                  <a:pt x="80" y="201"/>
                  <a:pt x="80" y="192"/>
                </a:cubicBezTo>
                <a:cubicBezTo>
                  <a:pt x="80" y="184"/>
                  <a:pt x="80" y="184"/>
                  <a:pt x="80" y="184"/>
                </a:cubicBezTo>
                <a:cubicBezTo>
                  <a:pt x="96" y="184"/>
                  <a:pt x="96" y="184"/>
                  <a:pt x="96" y="184"/>
                </a:cubicBezTo>
                <a:cubicBezTo>
                  <a:pt x="96" y="192"/>
                  <a:pt x="96" y="192"/>
                  <a:pt x="96" y="192"/>
                </a:cubicBezTo>
                <a:cubicBezTo>
                  <a:pt x="96" y="201"/>
                  <a:pt x="103" y="208"/>
                  <a:pt x="112" y="208"/>
                </a:cubicBezTo>
                <a:cubicBezTo>
                  <a:pt x="117" y="208"/>
                  <a:pt x="121" y="206"/>
                  <a:pt x="124" y="202"/>
                </a:cubicBezTo>
                <a:cubicBezTo>
                  <a:pt x="127" y="206"/>
                  <a:pt x="131" y="208"/>
                  <a:pt x="136" y="208"/>
                </a:cubicBezTo>
                <a:cubicBezTo>
                  <a:pt x="145" y="208"/>
                  <a:pt x="152" y="201"/>
                  <a:pt x="152" y="192"/>
                </a:cubicBezTo>
                <a:cubicBezTo>
                  <a:pt x="152" y="179"/>
                  <a:pt x="152" y="179"/>
                  <a:pt x="152" y="179"/>
                </a:cubicBezTo>
                <a:cubicBezTo>
                  <a:pt x="167" y="173"/>
                  <a:pt x="179" y="162"/>
                  <a:pt x="186" y="148"/>
                </a:cubicBezTo>
                <a:cubicBezTo>
                  <a:pt x="192" y="148"/>
                  <a:pt x="192" y="148"/>
                  <a:pt x="192" y="148"/>
                </a:cubicBezTo>
                <a:cubicBezTo>
                  <a:pt x="201" y="148"/>
                  <a:pt x="208" y="141"/>
                  <a:pt x="208" y="132"/>
                </a:cubicBezTo>
                <a:lnTo>
                  <a:pt x="208" y="112"/>
                </a:lnTo>
                <a:close/>
                <a:moveTo>
                  <a:pt x="160" y="40"/>
                </a:moveTo>
                <a:cubicBezTo>
                  <a:pt x="160" y="65"/>
                  <a:pt x="160" y="65"/>
                  <a:pt x="160" y="65"/>
                </a:cubicBezTo>
                <a:cubicBezTo>
                  <a:pt x="155" y="62"/>
                  <a:pt x="150" y="60"/>
                  <a:pt x="144" y="58"/>
                </a:cubicBezTo>
                <a:cubicBezTo>
                  <a:pt x="145" y="49"/>
                  <a:pt x="151" y="42"/>
                  <a:pt x="160" y="40"/>
                </a:cubicBezTo>
                <a:close/>
                <a:moveTo>
                  <a:pt x="40" y="32"/>
                </a:moveTo>
                <a:cubicBezTo>
                  <a:pt x="40" y="19"/>
                  <a:pt x="51" y="8"/>
                  <a:pt x="64" y="8"/>
                </a:cubicBezTo>
                <a:cubicBezTo>
                  <a:pt x="77" y="8"/>
                  <a:pt x="88" y="19"/>
                  <a:pt x="88" y="32"/>
                </a:cubicBezTo>
                <a:cubicBezTo>
                  <a:pt x="88" y="45"/>
                  <a:pt x="77" y="56"/>
                  <a:pt x="64" y="56"/>
                </a:cubicBezTo>
                <a:cubicBezTo>
                  <a:pt x="51" y="56"/>
                  <a:pt x="40" y="45"/>
                  <a:pt x="40" y="32"/>
                </a:cubicBezTo>
                <a:close/>
                <a:moveTo>
                  <a:pt x="72" y="192"/>
                </a:moveTo>
                <a:cubicBezTo>
                  <a:pt x="72" y="196"/>
                  <a:pt x="68" y="200"/>
                  <a:pt x="64" y="200"/>
                </a:cubicBezTo>
                <a:cubicBezTo>
                  <a:pt x="60" y="200"/>
                  <a:pt x="56" y="196"/>
                  <a:pt x="56" y="192"/>
                </a:cubicBezTo>
                <a:cubicBezTo>
                  <a:pt x="56" y="185"/>
                  <a:pt x="56" y="185"/>
                  <a:pt x="56" y="185"/>
                </a:cubicBezTo>
                <a:cubicBezTo>
                  <a:pt x="56" y="184"/>
                  <a:pt x="56" y="184"/>
                  <a:pt x="56" y="184"/>
                </a:cubicBezTo>
                <a:cubicBezTo>
                  <a:pt x="59" y="184"/>
                  <a:pt x="61" y="184"/>
                  <a:pt x="64" y="184"/>
                </a:cubicBezTo>
                <a:cubicBezTo>
                  <a:pt x="72" y="184"/>
                  <a:pt x="72" y="184"/>
                  <a:pt x="72" y="184"/>
                </a:cubicBezTo>
                <a:lnTo>
                  <a:pt x="72" y="192"/>
                </a:lnTo>
                <a:close/>
                <a:moveTo>
                  <a:pt x="144" y="192"/>
                </a:moveTo>
                <a:cubicBezTo>
                  <a:pt x="144" y="196"/>
                  <a:pt x="140" y="200"/>
                  <a:pt x="136" y="200"/>
                </a:cubicBezTo>
                <a:cubicBezTo>
                  <a:pt x="132" y="200"/>
                  <a:pt x="128" y="196"/>
                  <a:pt x="128" y="192"/>
                </a:cubicBezTo>
                <a:cubicBezTo>
                  <a:pt x="128" y="184"/>
                  <a:pt x="128" y="184"/>
                  <a:pt x="128" y="184"/>
                </a:cubicBezTo>
                <a:cubicBezTo>
                  <a:pt x="128" y="184"/>
                  <a:pt x="128" y="184"/>
                  <a:pt x="128" y="184"/>
                </a:cubicBezTo>
                <a:cubicBezTo>
                  <a:pt x="134" y="184"/>
                  <a:pt x="139" y="183"/>
                  <a:pt x="144" y="182"/>
                </a:cubicBezTo>
                <a:lnTo>
                  <a:pt x="144" y="192"/>
                </a:lnTo>
                <a:close/>
                <a:moveTo>
                  <a:pt x="192" y="140"/>
                </a:moveTo>
                <a:cubicBezTo>
                  <a:pt x="183" y="140"/>
                  <a:pt x="183" y="140"/>
                  <a:pt x="183" y="140"/>
                </a:cubicBezTo>
                <a:cubicBezTo>
                  <a:pt x="181" y="140"/>
                  <a:pt x="180" y="141"/>
                  <a:pt x="179" y="142"/>
                </a:cubicBezTo>
                <a:cubicBezTo>
                  <a:pt x="171" y="162"/>
                  <a:pt x="151" y="176"/>
                  <a:pt x="128" y="176"/>
                </a:cubicBezTo>
                <a:cubicBezTo>
                  <a:pt x="124" y="176"/>
                  <a:pt x="124" y="176"/>
                  <a:pt x="124" y="176"/>
                </a:cubicBezTo>
                <a:cubicBezTo>
                  <a:pt x="123" y="176"/>
                  <a:pt x="122" y="176"/>
                  <a:pt x="121" y="177"/>
                </a:cubicBezTo>
                <a:cubicBezTo>
                  <a:pt x="120" y="178"/>
                  <a:pt x="120" y="179"/>
                  <a:pt x="120" y="180"/>
                </a:cubicBezTo>
                <a:cubicBezTo>
                  <a:pt x="120" y="180"/>
                  <a:pt x="120" y="192"/>
                  <a:pt x="120" y="192"/>
                </a:cubicBezTo>
                <a:cubicBezTo>
                  <a:pt x="120" y="196"/>
                  <a:pt x="116" y="200"/>
                  <a:pt x="112" y="200"/>
                </a:cubicBezTo>
                <a:cubicBezTo>
                  <a:pt x="108" y="200"/>
                  <a:pt x="104" y="196"/>
                  <a:pt x="104" y="192"/>
                </a:cubicBezTo>
                <a:cubicBezTo>
                  <a:pt x="104" y="180"/>
                  <a:pt x="104" y="180"/>
                  <a:pt x="104" y="180"/>
                </a:cubicBezTo>
                <a:cubicBezTo>
                  <a:pt x="104" y="179"/>
                  <a:pt x="104" y="178"/>
                  <a:pt x="103" y="177"/>
                </a:cubicBezTo>
                <a:cubicBezTo>
                  <a:pt x="102" y="176"/>
                  <a:pt x="101" y="176"/>
                  <a:pt x="100" y="176"/>
                </a:cubicBezTo>
                <a:cubicBezTo>
                  <a:pt x="64" y="176"/>
                  <a:pt x="64" y="176"/>
                  <a:pt x="64" y="176"/>
                </a:cubicBezTo>
                <a:cubicBezTo>
                  <a:pt x="60" y="176"/>
                  <a:pt x="56" y="176"/>
                  <a:pt x="53" y="175"/>
                </a:cubicBezTo>
                <a:cubicBezTo>
                  <a:pt x="53" y="175"/>
                  <a:pt x="52" y="175"/>
                  <a:pt x="52" y="175"/>
                </a:cubicBezTo>
                <a:cubicBezTo>
                  <a:pt x="51" y="175"/>
                  <a:pt x="50" y="175"/>
                  <a:pt x="49" y="176"/>
                </a:cubicBezTo>
                <a:cubicBezTo>
                  <a:pt x="49" y="176"/>
                  <a:pt x="48" y="178"/>
                  <a:pt x="48" y="179"/>
                </a:cubicBezTo>
                <a:cubicBezTo>
                  <a:pt x="48" y="179"/>
                  <a:pt x="48" y="179"/>
                  <a:pt x="48" y="179"/>
                </a:cubicBezTo>
                <a:cubicBezTo>
                  <a:pt x="48" y="179"/>
                  <a:pt x="48" y="179"/>
                  <a:pt x="48" y="179"/>
                </a:cubicBezTo>
                <a:cubicBezTo>
                  <a:pt x="48" y="192"/>
                  <a:pt x="48" y="192"/>
                  <a:pt x="48" y="192"/>
                </a:cubicBezTo>
                <a:cubicBezTo>
                  <a:pt x="48" y="192"/>
                  <a:pt x="48" y="192"/>
                  <a:pt x="48" y="192"/>
                </a:cubicBezTo>
                <a:cubicBezTo>
                  <a:pt x="48" y="196"/>
                  <a:pt x="44" y="200"/>
                  <a:pt x="40" y="200"/>
                </a:cubicBezTo>
                <a:cubicBezTo>
                  <a:pt x="36" y="200"/>
                  <a:pt x="32" y="196"/>
                  <a:pt x="32" y="192"/>
                </a:cubicBezTo>
                <a:cubicBezTo>
                  <a:pt x="32" y="168"/>
                  <a:pt x="32" y="168"/>
                  <a:pt x="32" y="168"/>
                </a:cubicBezTo>
                <a:cubicBezTo>
                  <a:pt x="32" y="167"/>
                  <a:pt x="31" y="165"/>
                  <a:pt x="30" y="165"/>
                </a:cubicBezTo>
                <a:cubicBezTo>
                  <a:pt x="17" y="154"/>
                  <a:pt x="8" y="138"/>
                  <a:pt x="8" y="120"/>
                </a:cubicBezTo>
                <a:cubicBezTo>
                  <a:pt x="8" y="89"/>
                  <a:pt x="33" y="64"/>
                  <a:pt x="64" y="64"/>
                </a:cubicBezTo>
                <a:cubicBezTo>
                  <a:pt x="100" y="64"/>
                  <a:pt x="100" y="64"/>
                  <a:pt x="100" y="64"/>
                </a:cubicBezTo>
                <a:cubicBezTo>
                  <a:pt x="102" y="73"/>
                  <a:pt x="107" y="80"/>
                  <a:pt x="114" y="84"/>
                </a:cubicBezTo>
                <a:cubicBezTo>
                  <a:pt x="116" y="85"/>
                  <a:pt x="118" y="85"/>
                  <a:pt x="119" y="83"/>
                </a:cubicBezTo>
                <a:cubicBezTo>
                  <a:pt x="121" y="81"/>
                  <a:pt x="120" y="78"/>
                  <a:pt x="118" y="77"/>
                </a:cubicBezTo>
                <a:cubicBezTo>
                  <a:pt x="112" y="74"/>
                  <a:pt x="108" y="67"/>
                  <a:pt x="108" y="60"/>
                </a:cubicBezTo>
                <a:cubicBezTo>
                  <a:pt x="108" y="50"/>
                  <a:pt x="115" y="42"/>
                  <a:pt x="124" y="40"/>
                </a:cubicBezTo>
                <a:cubicBezTo>
                  <a:pt x="124" y="60"/>
                  <a:pt x="124" y="60"/>
                  <a:pt x="124" y="60"/>
                </a:cubicBezTo>
                <a:cubicBezTo>
                  <a:pt x="124" y="61"/>
                  <a:pt x="124" y="62"/>
                  <a:pt x="125" y="63"/>
                </a:cubicBezTo>
                <a:cubicBezTo>
                  <a:pt x="126" y="64"/>
                  <a:pt x="127" y="64"/>
                  <a:pt x="128" y="64"/>
                </a:cubicBezTo>
                <a:cubicBezTo>
                  <a:pt x="156" y="64"/>
                  <a:pt x="180" y="85"/>
                  <a:pt x="183" y="113"/>
                </a:cubicBezTo>
                <a:cubicBezTo>
                  <a:pt x="184" y="115"/>
                  <a:pt x="185" y="116"/>
                  <a:pt x="187" y="116"/>
                </a:cubicBezTo>
                <a:cubicBezTo>
                  <a:pt x="200" y="116"/>
                  <a:pt x="200" y="116"/>
                  <a:pt x="200" y="116"/>
                </a:cubicBezTo>
                <a:cubicBezTo>
                  <a:pt x="200" y="132"/>
                  <a:pt x="200" y="132"/>
                  <a:pt x="200" y="132"/>
                </a:cubicBezTo>
                <a:cubicBezTo>
                  <a:pt x="200" y="136"/>
                  <a:pt x="196" y="140"/>
                  <a:pt x="192" y="140"/>
                </a:cubicBez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en-CA" sz="1799"/>
          </a:p>
        </p:txBody>
      </p:sp>
      <p:sp>
        <p:nvSpPr>
          <p:cNvPr id="11" name="Rectangle 10">
            <a:extLst>
              <a:ext uri="{FF2B5EF4-FFF2-40B4-BE49-F238E27FC236}">
                <a16:creationId xmlns:a16="http://schemas.microsoft.com/office/drawing/2014/main" id="{D3798DC7-FCEC-F14D-91BE-C6D41852898B}"/>
              </a:ext>
            </a:extLst>
          </p:cNvPr>
          <p:cNvSpPr/>
          <p:nvPr/>
        </p:nvSpPr>
        <p:spPr>
          <a:xfrm>
            <a:off x="6485994" y="4552879"/>
            <a:ext cx="1528904" cy="434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dirty="0">
                <a:solidFill>
                  <a:schemeClr val="tx1"/>
                </a:solidFill>
              </a:rPr>
              <a:t>RRIF GIC </a:t>
            </a:r>
            <a:br>
              <a:rPr lang="en-CA" sz="1400" dirty="0">
                <a:solidFill>
                  <a:schemeClr val="tx1"/>
                </a:solidFill>
              </a:rPr>
            </a:br>
            <a:r>
              <a:rPr lang="en-CA" sz="1400" b="1" dirty="0">
                <a:solidFill>
                  <a:schemeClr val="tx1"/>
                </a:solidFill>
              </a:rPr>
              <a:t>4.35%</a:t>
            </a:r>
          </a:p>
        </p:txBody>
      </p:sp>
      <p:pic>
        <p:nvPicPr>
          <p:cNvPr id="12" name="Picture 11">
            <a:extLst>
              <a:ext uri="{FF2B5EF4-FFF2-40B4-BE49-F238E27FC236}">
                <a16:creationId xmlns:a16="http://schemas.microsoft.com/office/drawing/2014/main" id="{0E9693A1-C4E6-2E4F-989B-3E71CA7605FC}"/>
              </a:ext>
            </a:extLst>
          </p:cNvPr>
          <p:cNvPicPr>
            <a:picLocks noChangeAspect="1"/>
          </p:cNvPicPr>
          <p:nvPr/>
        </p:nvPicPr>
        <p:blipFill>
          <a:blip r:embed="rId3"/>
          <a:stretch>
            <a:fillRect/>
          </a:stretch>
        </p:blipFill>
        <p:spPr>
          <a:xfrm>
            <a:off x="6691168" y="1936311"/>
            <a:ext cx="1118555" cy="944234"/>
          </a:xfrm>
          <a:prstGeom prst="rect">
            <a:avLst/>
          </a:prstGeom>
        </p:spPr>
      </p:pic>
      <p:sp>
        <p:nvSpPr>
          <p:cNvPr id="16" name="Rectangle 15">
            <a:extLst>
              <a:ext uri="{FF2B5EF4-FFF2-40B4-BE49-F238E27FC236}">
                <a16:creationId xmlns:a16="http://schemas.microsoft.com/office/drawing/2014/main" id="{84F6577F-4A91-424E-BE2B-6A8B09B067BA}"/>
              </a:ext>
            </a:extLst>
          </p:cNvPr>
          <p:cNvSpPr/>
          <p:nvPr/>
        </p:nvSpPr>
        <p:spPr>
          <a:xfrm>
            <a:off x="6307981" y="2834694"/>
            <a:ext cx="1884929" cy="738472"/>
          </a:xfrm>
          <a:prstGeom prst="rect">
            <a:avLst/>
          </a:prstGeom>
        </p:spPr>
        <p:txBody>
          <a:bodyPr wrap="square">
            <a:spAutoFit/>
          </a:bodyPr>
          <a:lstStyle/>
          <a:p>
            <a:pPr algn="ctr"/>
            <a:r>
              <a:rPr lang="en-US" sz="1400" dirty="0"/>
              <a:t>Retirement Income Advantage Account: </a:t>
            </a:r>
            <a:r>
              <a:rPr lang="en-US" sz="1400" b="1" dirty="0"/>
              <a:t>1.25%*</a:t>
            </a:r>
          </a:p>
        </p:txBody>
      </p:sp>
      <p:sp>
        <p:nvSpPr>
          <p:cNvPr id="20" name="Rectangle 19">
            <a:extLst>
              <a:ext uri="{FF2B5EF4-FFF2-40B4-BE49-F238E27FC236}">
                <a16:creationId xmlns:a16="http://schemas.microsoft.com/office/drawing/2014/main" id="{2D12620B-BA88-9446-9852-73B8C26C10CF}"/>
              </a:ext>
            </a:extLst>
          </p:cNvPr>
          <p:cNvSpPr/>
          <p:nvPr/>
        </p:nvSpPr>
        <p:spPr>
          <a:xfrm>
            <a:off x="6742532" y="3607757"/>
            <a:ext cx="1067457" cy="914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nvGrpSpPr>
          <p:cNvPr id="38" name="Group 37">
            <a:extLst>
              <a:ext uri="{FF2B5EF4-FFF2-40B4-BE49-F238E27FC236}">
                <a16:creationId xmlns:a16="http://schemas.microsoft.com/office/drawing/2014/main" id="{E5234BE5-3378-4743-9CF7-2A0A9FAB5C11}"/>
              </a:ext>
            </a:extLst>
          </p:cNvPr>
          <p:cNvGrpSpPr/>
          <p:nvPr/>
        </p:nvGrpSpPr>
        <p:grpSpPr>
          <a:xfrm>
            <a:off x="9850094" y="2360410"/>
            <a:ext cx="1881650" cy="2367738"/>
            <a:chOff x="9852660" y="2291564"/>
            <a:chExt cx="1882140" cy="2368355"/>
          </a:xfrm>
        </p:grpSpPr>
        <p:pic>
          <p:nvPicPr>
            <p:cNvPr id="17" name="Picture 16">
              <a:extLst>
                <a:ext uri="{FF2B5EF4-FFF2-40B4-BE49-F238E27FC236}">
                  <a16:creationId xmlns:a16="http://schemas.microsoft.com/office/drawing/2014/main" id="{DA75CC1B-1A70-3A4F-BFA7-E0D6DB037BB7}"/>
                </a:ext>
              </a:extLst>
            </p:cNvPr>
            <p:cNvPicPr>
              <a:picLocks noChangeAspect="1"/>
            </p:cNvPicPr>
            <p:nvPr/>
          </p:nvPicPr>
          <p:blipFill>
            <a:blip r:embed="rId4"/>
            <a:stretch>
              <a:fillRect/>
            </a:stretch>
          </p:blipFill>
          <p:spPr>
            <a:xfrm>
              <a:off x="10013257" y="2291564"/>
              <a:ext cx="1560945" cy="1320800"/>
            </a:xfrm>
            <a:prstGeom prst="rect">
              <a:avLst/>
            </a:prstGeom>
          </p:spPr>
        </p:pic>
        <p:sp>
          <p:nvSpPr>
            <p:cNvPr id="25" name="Rectangle 24">
              <a:extLst>
                <a:ext uri="{FF2B5EF4-FFF2-40B4-BE49-F238E27FC236}">
                  <a16:creationId xmlns:a16="http://schemas.microsoft.com/office/drawing/2014/main" id="{A9390DDF-D815-2143-929A-AE53BB2D0C5C}"/>
                </a:ext>
              </a:extLst>
            </p:cNvPr>
            <p:cNvSpPr/>
            <p:nvPr/>
          </p:nvSpPr>
          <p:spPr>
            <a:xfrm>
              <a:off x="9852660" y="3705812"/>
              <a:ext cx="1882140" cy="954107"/>
            </a:xfrm>
            <a:prstGeom prst="rect">
              <a:avLst/>
            </a:prstGeom>
          </p:spPr>
          <p:txBody>
            <a:bodyPr wrap="square">
              <a:spAutoFit/>
            </a:bodyPr>
            <a:lstStyle/>
            <a:p>
              <a:pPr algn="ctr"/>
              <a:r>
                <a:rPr lang="en-US" sz="1400" dirty="0"/>
                <a:t>Personal </a:t>
              </a:r>
              <a:br>
                <a:rPr lang="en-US" sz="1400" dirty="0"/>
              </a:br>
              <a:r>
                <a:rPr lang="en-US" sz="1400" dirty="0"/>
                <a:t>Non-registered</a:t>
              </a:r>
            </a:p>
            <a:p>
              <a:pPr algn="ctr"/>
              <a:r>
                <a:rPr lang="en-US" sz="1400" dirty="0"/>
                <a:t>Advantage Account</a:t>
              </a:r>
            </a:p>
            <a:p>
              <a:pPr algn="ctr"/>
              <a:r>
                <a:rPr lang="en-US" sz="1400" b="1" dirty="0"/>
                <a:t>3.50%</a:t>
              </a:r>
            </a:p>
          </p:txBody>
        </p:sp>
      </p:grpSp>
      <p:sp>
        <p:nvSpPr>
          <p:cNvPr id="28" name="Rectangle 27">
            <a:extLst>
              <a:ext uri="{FF2B5EF4-FFF2-40B4-BE49-F238E27FC236}">
                <a16:creationId xmlns:a16="http://schemas.microsoft.com/office/drawing/2014/main" id="{423B3463-F1C9-0547-AFF7-B30C5B8C49F5}"/>
              </a:ext>
            </a:extLst>
          </p:cNvPr>
          <p:cNvSpPr/>
          <p:nvPr/>
        </p:nvSpPr>
        <p:spPr>
          <a:xfrm>
            <a:off x="13005541" y="1879660"/>
            <a:ext cx="1540232" cy="646163"/>
          </a:xfrm>
          <a:prstGeom prst="rect">
            <a:avLst/>
          </a:prstGeom>
          <a:solidFill>
            <a:srgbClr val="EAE8E5"/>
          </a:solidFill>
          <a:ln w="19050">
            <a:solidFill>
              <a:schemeClr val="accent6"/>
            </a:solidFill>
          </a:ln>
        </p:spPr>
        <p:txBody>
          <a:bodyPr wrap="square">
            <a:spAutoFit/>
          </a:bodyPr>
          <a:lstStyle/>
          <a:p>
            <a:pPr algn="ctr"/>
            <a:r>
              <a:rPr lang="en-CA" sz="1799" dirty="0"/>
              <a:t>RRIF income as needed</a:t>
            </a:r>
          </a:p>
        </p:txBody>
      </p:sp>
      <p:sp>
        <p:nvSpPr>
          <p:cNvPr id="42" name="Rectangle 41">
            <a:extLst>
              <a:ext uri="{FF2B5EF4-FFF2-40B4-BE49-F238E27FC236}">
                <a16:creationId xmlns:a16="http://schemas.microsoft.com/office/drawing/2014/main" id="{E1E90B16-1190-0449-AD64-F7672CEB5A9C}"/>
              </a:ext>
            </a:extLst>
          </p:cNvPr>
          <p:cNvSpPr/>
          <p:nvPr/>
        </p:nvSpPr>
        <p:spPr>
          <a:xfrm>
            <a:off x="7985650" y="2737452"/>
            <a:ext cx="1884928" cy="1169246"/>
          </a:xfrm>
          <a:prstGeom prst="rect">
            <a:avLst/>
          </a:prstGeom>
        </p:spPr>
        <p:txBody>
          <a:bodyPr wrap="square">
            <a:spAutoFit/>
          </a:bodyPr>
          <a:lstStyle/>
          <a:p>
            <a:pPr algn="ctr"/>
            <a:r>
              <a:rPr lang="en-CA" sz="1400" dirty="0"/>
              <a:t>Minimum mandatory</a:t>
            </a:r>
          </a:p>
          <a:p>
            <a:pPr algn="ctr"/>
            <a:r>
              <a:rPr lang="en-CA" sz="1400" dirty="0"/>
              <a:t>withdrawal.</a:t>
            </a:r>
          </a:p>
          <a:p>
            <a:pPr algn="ctr"/>
            <a:r>
              <a:rPr lang="en-CA" sz="1400" dirty="0"/>
              <a:t>or income from RRIF Advantage Account as needed</a:t>
            </a:r>
          </a:p>
        </p:txBody>
      </p:sp>
      <p:sp>
        <p:nvSpPr>
          <p:cNvPr id="44" name="TextBox 7">
            <a:extLst>
              <a:ext uri="{FF2B5EF4-FFF2-40B4-BE49-F238E27FC236}">
                <a16:creationId xmlns:a16="http://schemas.microsoft.com/office/drawing/2014/main" id="{6273DE27-6CD0-2843-AE84-BE25575DE33C}"/>
              </a:ext>
            </a:extLst>
          </p:cNvPr>
          <p:cNvSpPr txBox="1">
            <a:spLocks noChangeArrowheads="1"/>
          </p:cNvSpPr>
          <p:nvPr/>
        </p:nvSpPr>
        <p:spPr bwMode="auto">
          <a:xfrm>
            <a:off x="380214" y="5422872"/>
            <a:ext cx="11308203" cy="830997"/>
          </a:xfrm>
          <a:prstGeom prst="rect">
            <a:avLst/>
          </a:prstGeom>
          <a:noFill/>
          <a:ln w="9525">
            <a:noFill/>
            <a:miter lim="800000"/>
            <a:headEnd/>
            <a:tailEnd/>
          </a:ln>
        </p:spPr>
        <p:txBody>
          <a:bodyPr wrap="square">
            <a:spAutoFit/>
          </a:bodyPr>
          <a:lstStyle/>
          <a:p>
            <a:r>
              <a:rPr lang="en-US" altLang="en-US" sz="800" dirty="0"/>
              <a:t>*As at </a:t>
            </a:r>
            <a:r>
              <a:rPr lang="en-US" altLang="en-US" sz="800" b="1" dirty="0"/>
              <a:t>August 31, 2022,</a:t>
            </a:r>
            <a:r>
              <a:rPr lang="en-US" altLang="en-US" sz="800" dirty="0"/>
              <a:t>, the variable annual interest rate of </a:t>
            </a:r>
            <a:r>
              <a:rPr lang="en-US" sz="800" b="1" spc="-10" dirty="0">
                <a:latin typeface="Arial" panose="020B0604020202020204" pitchFamily="34" charset="0"/>
                <a:cs typeface="Arial" panose="020B0604020202020204" pitchFamily="34" charset="0"/>
              </a:rPr>
              <a:t>1.25% </a:t>
            </a:r>
            <a:r>
              <a:rPr lang="en-US" altLang="en-US" sz="800" dirty="0"/>
              <a:t>is applied to all funds in a </a:t>
            </a:r>
            <a:r>
              <a:rPr lang="en-US" sz="800" spc="-10" dirty="0">
                <a:latin typeface="Arial" panose="020B0604020202020204" pitchFamily="34" charset="0"/>
                <a:cs typeface="Arial" panose="020B0604020202020204" pitchFamily="34" charset="0"/>
              </a:rPr>
              <a:t>Retirement Income Advantage Account</a:t>
            </a:r>
            <a:r>
              <a:rPr lang="en-US" altLang="en-US" sz="800" dirty="0"/>
              <a:t>. Interest is calculated daily on the total closing balance and paid monthly. Rate is subject to change without notice.</a:t>
            </a:r>
          </a:p>
          <a:p>
            <a:r>
              <a:rPr lang="en-US" altLang="en-US" sz="800" b="0" dirty="0">
                <a:latin typeface="+mn-lt"/>
              </a:rPr>
              <a:t>* 3.50% promotional rate is for new deposits to a new personal, non-registered, Canadian-dollar Advantage Account. The promotional interest rate is made up of the regular posted annual variable interest rate of 1.75% and the variable annual promotional rate of 1.75%. Interest is calculated daily and paid monthly beginning on the date the account is opened and continuing 150 days (5 months) on net new deposits to a maximum of $500,000. Any change to the regular interest rate will result in a corresponding change to the promotional interest rate. The offer is limited to one account per client and cannot be combined with other offers. The offer and rates are as of August 24, 2022 and subject to change without notice.</a:t>
            </a:r>
            <a:endParaRPr lang="en-US" altLang="en-US" sz="800" dirty="0"/>
          </a:p>
          <a:p>
            <a:r>
              <a:rPr lang="en-US" altLang="en-US" sz="800" dirty="0"/>
              <a:t>***As at </a:t>
            </a:r>
            <a:r>
              <a:rPr lang="en-US" altLang="en-US" sz="800" b="1" dirty="0"/>
              <a:t>August 31, 2022</a:t>
            </a:r>
            <a:r>
              <a:rPr lang="en-US" altLang="en-US" sz="800" dirty="0"/>
              <a:t>, </a:t>
            </a:r>
            <a:r>
              <a:rPr lang="en-US" altLang="en-US" sz="800" spc="-10" dirty="0"/>
              <a:t>the annual interest rate of </a:t>
            </a:r>
            <a:r>
              <a:rPr lang="en-US" sz="800" b="1" spc="-10" dirty="0">
                <a:latin typeface="Arial" panose="020B0604020202020204" pitchFamily="34" charset="0"/>
                <a:cs typeface="Arial" panose="020B0604020202020204" pitchFamily="34" charset="0"/>
              </a:rPr>
              <a:t>4.35% </a:t>
            </a:r>
            <a:r>
              <a:rPr lang="en-US" altLang="en-US" sz="800" spc="-10" dirty="0"/>
              <a:t>is applied to all funds in the Manulife Bank RRIF GIC. </a:t>
            </a:r>
          </a:p>
        </p:txBody>
      </p:sp>
      <p:sp>
        <p:nvSpPr>
          <p:cNvPr id="2" name="Rectangle 1">
            <a:extLst>
              <a:ext uri="{FF2B5EF4-FFF2-40B4-BE49-F238E27FC236}">
                <a16:creationId xmlns:a16="http://schemas.microsoft.com/office/drawing/2014/main" id="{BDB64868-85DD-467C-A6BA-8A48E3A641B7}"/>
              </a:ext>
            </a:extLst>
          </p:cNvPr>
          <p:cNvSpPr/>
          <p:nvPr/>
        </p:nvSpPr>
        <p:spPr>
          <a:xfrm>
            <a:off x="8188163" y="4220448"/>
            <a:ext cx="1765641" cy="1015399"/>
          </a:xfrm>
          <a:prstGeom prst="rect">
            <a:avLst/>
          </a:prstGeom>
        </p:spPr>
        <p:txBody>
          <a:bodyPr wrap="square">
            <a:spAutoFit/>
          </a:bodyPr>
          <a:lstStyle/>
          <a:p>
            <a:pPr algn="ctr"/>
            <a:r>
              <a:rPr lang="en-CA" sz="1200" dirty="0"/>
              <a:t>GIC used only if deposit account does not have enough funds for the minimum required withdrawal</a:t>
            </a:r>
          </a:p>
        </p:txBody>
      </p:sp>
    </p:spTree>
    <p:extLst>
      <p:ext uri="{BB962C8B-B14F-4D97-AF65-F5344CB8AC3E}">
        <p14:creationId xmlns:p14="http://schemas.microsoft.com/office/powerpoint/2010/main" val="311016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48056" y="441169"/>
            <a:ext cx="11283688" cy="791961"/>
          </a:xfrm>
        </p:spPr>
        <p:txBody>
          <a:bodyPr/>
          <a:lstStyle/>
          <a:p>
            <a:r>
              <a:rPr lang="en-US" dirty="0"/>
              <a:t>What benefits does Advantage Account have with </a:t>
            </a:r>
            <a:br>
              <a:rPr lang="en-US" dirty="0"/>
            </a:br>
            <a:r>
              <a:rPr lang="en-US" dirty="0"/>
              <a:t>a RRIF strategy?</a:t>
            </a:r>
          </a:p>
        </p:txBody>
      </p:sp>
      <p:sp>
        <p:nvSpPr>
          <p:cNvPr id="2" name="Slide Number Placeholder 1">
            <a:extLst>
              <a:ext uri="{FF2B5EF4-FFF2-40B4-BE49-F238E27FC236}">
                <a16:creationId xmlns:a16="http://schemas.microsoft.com/office/drawing/2014/main" id="{5F58DDBB-C99E-4170-ADDB-D467EDCB0E34}"/>
              </a:ext>
            </a:extLst>
          </p:cNvPr>
          <p:cNvSpPr>
            <a:spLocks noGrp="1"/>
          </p:cNvSpPr>
          <p:nvPr>
            <p:ph type="sldNum" sz="quarter" idx="12"/>
          </p:nvPr>
        </p:nvSpPr>
        <p:spPr/>
        <p:txBody>
          <a:bodyPr/>
          <a:lstStyle/>
          <a:p>
            <a:fld id="{BB333B34-C87C-402E-ABB0-13B7C9DEBBC4}" type="slidenum">
              <a:rPr lang="en-CA" smtClean="0"/>
              <a:t>14</a:t>
            </a:fld>
            <a:endParaRPr lang="en-CA"/>
          </a:p>
        </p:txBody>
      </p:sp>
      <p:sp>
        <p:nvSpPr>
          <p:cNvPr id="13" name="Rectangle 12">
            <a:extLst>
              <a:ext uri="{FF2B5EF4-FFF2-40B4-BE49-F238E27FC236}">
                <a16:creationId xmlns:a16="http://schemas.microsoft.com/office/drawing/2014/main" id="{0EEB013D-5939-4240-BAC3-88D6E03FA165}"/>
              </a:ext>
            </a:extLst>
          </p:cNvPr>
          <p:cNvSpPr/>
          <p:nvPr/>
        </p:nvSpPr>
        <p:spPr>
          <a:xfrm>
            <a:off x="4465077" y="1890443"/>
            <a:ext cx="3258671" cy="785887"/>
          </a:xfrm>
          <a:prstGeom prst="rect">
            <a:avLst/>
          </a:prstGeom>
          <a:solidFill>
            <a:srgbClr val="381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RRIF</a:t>
            </a:r>
          </a:p>
        </p:txBody>
      </p:sp>
      <p:cxnSp>
        <p:nvCxnSpPr>
          <p:cNvPr id="15" name="Straight Arrow Connector 18">
            <a:extLst>
              <a:ext uri="{FF2B5EF4-FFF2-40B4-BE49-F238E27FC236}">
                <a16:creationId xmlns:a16="http://schemas.microsoft.com/office/drawing/2014/main" id="{B48C7A78-89CF-48FC-B2F2-107474105D08}"/>
              </a:ext>
            </a:extLst>
          </p:cNvPr>
          <p:cNvCxnSpPr>
            <a:cxnSpLocks noChangeShapeType="1"/>
            <a:stCxn id="13" idx="2"/>
            <a:endCxn id="14" idx="0"/>
          </p:cNvCxnSpPr>
          <p:nvPr/>
        </p:nvCxnSpPr>
        <p:spPr bwMode="auto">
          <a:xfrm>
            <a:off x="6094412" y="2676331"/>
            <a:ext cx="0" cy="740444"/>
          </a:xfrm>
          <a:prstGeom prst="straightConnector1">
            <a:avLst/>
          </a:prstGeom>
          <a:noFill/>
          <a:ln w="22225" algn="ctr">
            <a:solidFill>
              <a:schemeClr val="accent6"/>
            </a:solidFill>
            <a:round/>
            <a:headEnd/>
            <a:tailEnd type="arrow" w="lg" len="lg"/>
          </a:ln>
        </p:spPr>
      </p:cxnSp>
      <p:cxnSp>
        <p:nvCxnSpPr>
          <p:cNvPr id="18" name="Straight Arrow Connector 18">
            <a:extLst>
              <a:ext uri="{FF2B5EF4-FFF2-40B4-BE49-F238E27FC236}">
                <a16:creationId xmlns:a16="http://schemas.microsoft.com/office/drawing/2014/main" id="{55C895A4-CAB2-4D7B-8D03-0ACEDC3BF283}"/>
              </a:ext>
            </a:extLst>
          </p:cNvPr>
          <p:cNvCxnSpPr>
            <a:cxnSpLocks noChangeShapeType="1"/>
          </p:cNvCxnSpPr>
          <p:nvPr/>
        </p:nvCxnSpPr>
        <p:spPr bwMode="auto">
          <a:xfrm flipH="1">
            <a:off x="6094412" y="4192936"/>
            <a:ext cx="1" cy="366480"/>
          </a:xfrm>
          <a:prstGeom prst="straightConnector1">
            <a:avLst/>
          </a:prstGeom>
          <a:noFill/>
          <a:ln w="22225" algn="ctr">
            <a:solidFill>
              <a:schemeClr val="accent6"/>
            </a:solidFill>
            <a:round/>
            <a:headEnd/>
            <a:tailEnd type="none" w="lg" len="lg"/>
          </a:ln>
        </p:spPr>
      </p:cxnSp>
      <p:grpSp>
        <p:nvGrpSpPr>
          <p:cNvPr id="6" name="Group 5">
            <a:extLst>
              <a:ext uri="{FF2B5EF4-FFF2-40B4-BE49-F238E27FC236}">
                <a16:creationId xmlns:a16="http://schemas.microsoft.com/office/drawing/2014/main" id="{49B5EA53-7CA1-40F8-BDC9-4B68A179142E}"/>
              </a:ext>
            </a:extLst>
          </p:cNvPr>
          <p:cNvGrpSpPr/>
          <p:nvPr/>
        </p:nvGrpSpPr>
        <p:grpSpPr>
          <a:xfrm>
            <a:off x="2703353" y="4943105"/>
            <a:ext cx="6782119" cy="785887"/>
            <a:chOff x="4713667" y="4479928"/>
            <a:chExt cx="5753968" cy="666749"/>
          </a:xfrm>
        </p:grpSpPr>
        <p:sp>
          <p:nvSpPr>
            <p:cNvPr id="17" name="Rectangle 16">
              <a:extLst>
                <a:ext uri="{FF2B5EF4-FFF2-40B4-BE49-F238E27FC236}">
                  <a16:creationId xmlns:a16="http://schemas.microsoft.com/office/drawing/2014/main" id="{54E50FCA-D1A6-4CB4-8DE9-F9D15D4CADA3}"/>
                </a:ext>
              </a:extLst>
            </p:cNvPr>
            <p:cNvSpPr/>
            <p:nvPr/>
          </p:nvSpPr>
          <p:spPr>
            <a:xfrm>
              <a:off x="4713667" y="4479928"/>
              <a:ext cx="2764665" cy="666749"/>
            </a:xfrm>
            <a:prstGeom prst="rect">
              <a:avLst/>
            </a:prstGeom>
            <a:solidFill>
              <a:srgbClr val="005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CRA</a:t>
              </a:r>
            </a:p>
          </p:txBody>
        </p:sp>
        <p:sp>
          <p:nvSpPr>
            <p:cNvPr id="19" name="Rectangle 18">
              <a:extLst>
                <a:ext uri="{FF2B5EF4-FFF2-40B4-BE49-F238E27FC236}">
                  <a16:creationId xmlns:a16="http://schemas.microsoft.com/office/drawing/2014/main" id="{BD63E824-2530-4162-AD99-C324241DB8D3}"/>
                </a:ext>
              </a:extLst>
            </p:cNvPr>
            <p:cNvSpPr/>
            <p:nvPr/>
          </p:nvSpPr>
          <p:spPr>
            <a:xfrm>
              <a:off x="7702970" y="4479928"/>
              <a:ext cx="2764665" cy="666749"/>
            </a:xfrm>
            <a:prstGeom prst="rect">
              <a:avLst/>
            </a:prstGeom>
            <a:solidFill>
              <a:srgbClr val="005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Insurance </a:t>
              </a:r>
              <a:br>
                <a:rPr lang="en-US" sz="1799" dirty="0"/>
              </a:br>
              <a:r>
                <a:rPr lang="en-US" sz="1799" dirty="0"/>
                <a:t>Premium / Investments</a:t>
              </a:r>
            </a:p>
          </p:txBody>
        </p:sp>
      </p:grpSp>
      <p:cxnSp>
        <p:nvCxnSpPr>
          <p:cNvPr id="9" name="Connector: Elbow 8">
            <a:extLst>
              <a:ext uri="{FF2B5EF4-FFF2-40B4-BE49-F238E27FC236}">
                <a16:creationId xmlns:a16="http://schemas.microsoft.com/office/drawing/2014/main" id="{B068A4AA-9779-4C22-9DF5-1687462D1E93}"/>
              </a:ext>
            </a:extLst>
          </p:cNvPr>
          <p:cNvCxnSpPr>
            <a:cxnSpLocks/>
          </p:cNvCxnSpPr>
          <p:nvPr/>
        </p:nvCxnSpPr>
        <p:spPr>
          <a:xfrm rot="5400000" flipH="1" flipV="1">
            <a:off x="6086928" y="3181381"/>
            <a:ext cx="14969" cy="3523448"/>
          </a:xfrm>
          <a:prstGeom prst="bentConnector3">
            <a:avLst>
              <a:gd name="adj1" fmla="val 2642551"/>
            </a:avLst>
          </a:prstGeom>
          <a:ln w="22225">
            <a:solidFill>
              <a:schemeClr val="accent6"/>
            </a:solidFill>
            <a:miter lim="800000"/>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F92F5EF-C692-42AA-83D2-89A4B7460248}"/>
              </a:ext>
            </a:extLst>
          </p:cNvPr>
          <p:cNvSpPr/>
          <p:nvPr/>
        </p:nvSpPr>
        <p:spPr>
          <a:xfrm>
            <a:off x="4465077" y="3416774"/>
            <a:ext cx="3258671" cy="7858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Advantage Account</a:t>
            </a:r>
          </a:p>
        </p:txBody>
      </p:sp>
    </p:spTree>
    <p:extLst>
      <p:ext uri="{BB962C8B-B14F-4D97-AF65-F5344CB8AC3E}">
        <p14:creationId xmlns:p14="http://schemas.microsoft.com/office/powerpoint/2010/main" val="25969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or: Elbow 8">
            <a:extLst>
              <a:ext uri="{FF2B5EF4-FFF2-40B4-BE49-F238E27FC236}">
                <a16:creationId xmlns:a16="http://schemas.microsoft.com/office/drawing/2014/main" id="{221C481F-82BF-406D-B04B-F63B398FF6F3}"/>
              </a:ext>
            </a:extLst>
          </p:cNvPr>
          <p:cNvCxnSpPr>
            <a:cxnSpLocks/>
          </p:cNvCxnSpPr>
          <p:nvPr/>
        </p:nvCxnSpPr>
        <p:spPr>
          <a:xfrm rot="16200000" flipH="1">
            <a:off x="6092174" y="-222473"/>
            <a:ext cx="12697" cy="7042423"/>
          </a:xfrm>
          <a:prstGeom prst="bentConnector3">
            <a:avLst>
              <a:gd name="adj1" fmla="val 3791512"/>
            </a:avLst>
          </a:prstGeom>
          <a:ln w="22225">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8194" name="Title 1"/>
          <p:cNvSpPr>
            <a:spLocks noGrp="1"/>
          </p:cNvSpPr>
          <p:nvPr>
            <p:ph type="title"/>
          </p:nvPr>
        </p:nvSpPr>
        <p:spPr/>
        <p:txBody>
          <a:bodyPr/>
          <a:lstStyle/>
          <a:p>
            <a:r>
              <a:rPr lang="en-US" dirty="0"/>
              <a:t>What benefits does Advantage Account have with </a:t>
            </a:r>
            <a:br>
              <a:rPr lang="en-US" dirty="0"/>
            </a:br>
            <a:r>
              <a:rPr lang="en-US" dirty="0"/>
              <a:t>a GIC strategy?</a:t>
            </a:r>
          </a:p>
        </p:txBody>
      </p:sp>
      <p:sp>
        <p:nvSpPr>
          <p:cNvPr id="2" name="Slide Number Placeholder 1">
            <a:extLst>
              <a:ext uri="{FF2B5EF4-FFF2-40B4-BE49-F238E27FC236}">
                <a16:creationId xmlns:a16="http://schemas.microsoft.com/office/drawing/2014/main" id="{D74A9DF9-CBFB-48B0-A348-E397A0C3B3D2}"/>
              </a:ext>
            </a:extLst>
          </p:cNvPr>
          <p:cNvSpPr>
            <a:spLocks noGrp="1"/>
          </p:cNvSpPr>
          <p:nvPr>
            <p:ph type="sldNum" sz="quarter" idx="12"/>
          </p:nvPr>
        </p:nvSpPr>
        <p:spPr/>
        <p:txBody>
          <a:bodyPr/>
          <a:lstStyle/>
          <a:p>
            <a:fld id="{BB333B34-C87C-402E-ABB0-13B7C9DEBBC4}" type="slidenum">
              <a:rPr lang="en-CA" smtClean="0"/>
              <a:t>15</a:t>
            </a:fld>
            <a:endParaRPr lang="en-CA"/>
          </a:p>
        </p:txBody>
      </p:sp>
      <p:sp>
        <p:nvSpPr>
          <p:cNvPr id="12" name="Rectangle 11">
            <a:extLst>
              <a:ext uri="{FF2B5EF4-FFF2-40B4-BE49-F238E27FC236}">
                <a16:creationId xmlns:a16="http://schemas.microsoft.com/office/drawing/2014/main" id="{7006E3D7-6502-4F43-91A7-CC3A71572542}"/>
              </a:ext>
            </a:extLst>
          </p:cNvPr>
          <p:cNvSpPr/>
          <p:nvPr/>
        </p:nvSpPr>
        <p:spPr>
          <a:xfrm>
            <a:off x="4465077" y="2522576"/>
            <a:ext cx="3258671" cy="785887"/>
          </a:xfrm>
          <a:prstGeom prst="rect">
            <a:avLst/>
          </a:prstGeom>
          <a:solidFill>
            <a:srgbClr val="381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RRIF</a:t>
            </a:r>
          </a:p>
        </p:txBody>
      </p:sp>
      <p:cxnSp>
        <p:nvCxnSpPr>
          <p:cNvPr id="13" name="Straight Arrow Connector 18">
            <a:extLst>
              <a:ext uri="{FF2B5EF4-FFF2-40B4-BE49-F238E27FC236}">
                <a16:creationId xmlns:a16="http://schemas.microsoft.com/office/drawing/2014/main" id="{7B5EB379-A79A-4B1B-B06E-DBFDE2C4B1AB}"/>
              </a:ext>
            </a:extLst>
          </p:cNvPr>
          <p:cNvCxnSpPr>
            <a:cxnSpLocks noChangeShapeType="1"/>
            <a:stCxn id="19" idx="2"/>
            <a:endCxn id="14" idx="0"/>
          </p:cNvCxnSpPr>
          <p:nvPr/>
        </p:nvCxnSpPr>
        <p:spPr bwMode="auto">
          <a:xfrm>
            <a:off x="6092175" y="3308463"/>
            <a:ext cx="2237" cy="1051648"/>
          </a:xfrm>
          <a:prstGeom prst="straightConnector1">
            <a:avLst/>
          </a:prstGeom>
          <a:noFill/>
          <a:ln w="22225" algn="ctr">
            <a:solidFill>
              <a:schemeClr val="accent6"/>
            </a:solidFill>
            <a:round/>
            <a:headEnd/>
            <a:tailEnd type="arrow" w="lg" len="lg"/>
          </a:ln>
        </p:spPr>
      </p:cxnSp>
      <p:sp>
        <p:nvSpPr>
          <p:cNvPr id="14" name="Rectangle 13">
            <a:extLst>
              <a:ext uri="{FF2B5EF4-FFF2-40B4-BE49-F238E27FC236}">
                <a16:creationId xmlns:a16="http://schemas.microsoft.com/office/drawing/2014/main" id="{201E88A7-B204-45BA-9F8F-2035A0D94A0C}"/>
              </a:ext>
            </a:extLst>
          </p:cNvPr>
          <p:cNvSpPr/>
          <p:nvPr/>
        </p:nvSpPr>
        <p:spPr>
          <a:xfrm>
            <a:off x="4465077" y="4360112"/>
            <a:ext cx="3258671" cy="7858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Advantage Account</a:t>
            </a:r>
          </a:p>
        </p:txBody>
      </p:sp>
      <p:sp>
        <p:nvSpPr>
          <p:cNvPr id="16" name="Rectangle 15">
            <a:extLst>
              <a:ext uri="{FF2B5EF4-FFF2-40B4-BE49-F238E27FC236}">
                <a16:creationId xmlns:a16="http://schemas.microsoft.com/office/drawing/2014/main" id="{684511C1-BCE5-4D0D-9AD2-FCDB7BF112DC}"/>
              </a:ext>
            </a:extLst>
          </p:cNvPr>
          <p:cNvSpPr/>
          <p:nvPr/>
        </p:nvSpPr>
        <p:spPr>
          <a:xfrm>
            <a:off x="941628" y="2522576"/>
            <a:ext cx="3258671" cy="785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GIC #1</a:t>
            </a:r>
          </a:p>
        </p:txBody>
      </p:sp>
      <p:sp>
        <p:nvSpPr>
          <p:cNvPr id="18" name="Rectangle 17">
            <a:extLst>
              <a:ext uri="{FF2B5EF4-FFF2-40B4-BE49-F238E27FC236}">
                <a16:creationId xmlns:a16="http://schemas.microsoft.com/office/drawing/2014/main" id="{B39F6B59-DBE6-4AB4-B1FF-C8F5328AE127}"/>
              </a:ext>
            </a:extLst>
          </p:cNvPr>
          <p:cNvSpPr/>
          <p:nvPr/>
        </p:nvSpPr>
        <p:spPr>
          <a:xfrm>
            <a:off x="7984051" y="2522576"/>
            <a:ext cx="3258671" cy="785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GIC #3</a:t>
            </a:r>
          </a:p>
        </p:txBody>
      </p:sp>
      <p:sp>
        <p:nvSpPr>
          <p:cNvPr id="19" name="Rectangle 18">
            <a:extLst>
              <a:ext uri="{FF2B5EF4-FFF2-40B4-BE49-F238E27FC236}">
                <a16:creationId xmlns:a16="http://schemas.microsoft.com/office/drawing/2014/main" id="{13186329-7AAD-4551-8B61-B42A17524196}"/>
              </a:ext>
            </a:extLst>
          </p:cNvPr>
          <p:cNvSpPr/>
          <p:nvPr/>
        </p:nvSpPr>
        <p:spPr>
          <a:xfrm>
            <a:off x="4462839" y="2522576"/>
            <a:ext cx="3258671" cy="785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GIC #2</a:t>
            </a:r>
          </a:p>
        </p:txBody>
      </p:sp>
    </p:spTree>
    <p:extLst>
      <p:ext uri="{BB962C8B-B14F-4D97-AF65-F5344CB8AC3E}">
        <p14:creationId xmlns:p14="http://schemas.microsoft.com/office/powerpoint/2010/main" val="211942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88062-200A-45AA-8536-1045BEF103F7}"/>
              </a:ext>
            </a:extLst>
          </p:cNvPr>
          <p:cNvSpPr>
            <a:spLocks noGrp="1"/>
          </p:cNvSpPr>
          <p:nvPr>
            <p:ph type="title"/>
          </p:nvPr>
        </p:nvSpPr>
        <p:spPr/>
        <p:txBody>
          <a:bodyPr/>
          <a:lstStyle/>
          <a:p>
            <a:r>
              <a:rPr lang="en-CA" dirty="0"/>
              <a:t>Business Advantage Account opportunities</a:t>
            </a:r>
          </a:p>
        </p:txBody>
      </p:sp>
      <p:sp>
        <p:nvSpPr>
          <p:cNvPr id="3" name="Slide Number Placeholder 2">
            <a:extLst>
              <a:ext uri="{FF2B5EF4-FFF2-40B4-BE49-F238E27FC236}">
                <a16:creationId xmlns:a16="http://schemas.microsoft.com/office/drawing/2014/main" id="{039D9D9B-8C2F-48DD-A7C0-F574E3C99985}"/>
              </a:ext>
            </a:extLst>
          </p:cNvPr>
          <p:cNvSpPr>
            <a:spLocks noGrp="1"/>
          </p:cNvSpPr>
          <p:nvPr>
            <p:ph type="sldNum" sz="quarter" idx="12"/>
          </p:nvPr>
        </p:nvSpPr>
        <p:spPr/>
        <p:txBody>
          <a:bodyPr/>
          <a:lstStyle/>
          <a:p>
            <a:fld id="{BB333B34-C87C-402E-ABB0-13B7C9DEBBC4}" type="slidenum">
              <a:rPr lang="en-US" smtClean="0"/>
              <a:t>16</a:t>
            </a:fld>
            <a:endParaRPr lang="en-US"/>
          </a:p>
        </p:txBody>
      </p:sp>
      <p:grpSp>
        <p:nvGrpSpPr>
          <p:cNvPr id="33" name="Group 32">
            <a:extLst>
              <a:ext uri="{FF2B5EF4-FFF2-40B4-BE49-F238E27FC236}">
                <a16:creationId xmlns:a16="http://schemas.microsoft.com/office/drawing/2014/main" id="{80B172CC-953C-4032-963C-25095E843C7E}"/>
              </a:ext>
            </a:extLst>
          </p:cNvPr>
          <p:cNvGrpSpPr/>
          <p:nvPr/>
        </p:nvGrpSpPr>
        <p:grpSpPr>
          <a:xfrm>
            <a:off x="9390242" y="2452907"/>
            <a:ext cx="1149410" cy="1083352"/>
            <a:chOff x="7613216" y="2282634"/>
            <a:chExt cx="805297" cy="759016"/>
          </a:xfrm>
        </p:grpSpPr>
        <p:grpSp>
          <p:nvGrpSpPr>
            <p:cNvPr id="23" name="Group 22">
              <a:extLst>
                <a:ext uri="{FF2B5EF4-FFF2-40B4-BE49-F238E27FC236}">
                  <a16:creationId xmlns:a16="http://schemas.microsoft.com/office/drawing/2014/main" id="{7E76D81D-054F-4F93-B5AA-ED0D7343AA93}"/>
                </a:ext>
              </a:extLst>
            </p:cNvPr>
            <p:cNvGrpSpPr/>
            <p:nvPr/>
          </p:nvGrpSpPr>
          <p:grpSpPr>
            <a:xfrm>
              <a:off x="7613216" y="2282634"/>
              <a:ext cx="414050" cy="414046"/>
              <a:chOff x="7597822" y="2227216"/>
              <a:chExt cx="414050" cy="414046"/>
            </a:xfrm>
            <a:solidFill>
              <a:schemeClr val="accent2"/>
            </a:solidFill>
          </p:grpSpPr>
          <p:sp>
            <p:nvSpPr>
              <p:cNvPr id="8" name="Freeform 5">
                <a:extLst>
                  <a:ext uri="{FF2B5EF4-FFF2-40B4-BE49-F238E27FC236}">
                    <a16:creationId xmlns:a16="http://schemas.microsoft.com/office/drawing/2014/main" id="{104396EB-246C-4636-9094-0D3A9F2060A0}"/>
                  </a:ext>
                </a:extLst>
              </p:cNvPr>
              <p:cNvSpPr>
                <a:spLocks/>
              </p:cNvSpPr>
              <p:nvPr/>
            </p:nvSpPr>
            <p:spPr bwMode="auto">
              <a:xfrm>
                <a:off x="7691438" y="2312988"/>
                <a:ext cx="288925" cy="284162"/>
              </a:xfrm>
              <a:custGeom>
                <a:avLst/>
                <a:gdLst>
                  <a:gd name="T0" fmla="*/ 300 w 1191"/>
                  <a:gd name="T1" fmla="*/ 1105 h 1174"/>
                  <a:gd name="T2" fmla="*/ 59 w 1191"/>
                  <a:gd name="T3" fmla="*/ 597 h 1174"/>
                  <a:gd name="T4" fmla="*/ 318 w 1191"/>
                  <a:gd name="T5" fmla="*/ 166 h 1174"/>
                  <a:gd name="T6" fmla="*/ 761 w 1191"/>
                  <a:gd name="T7" fmla="*/ 96 h 1174"/>
                  <a:gd name="T8" fmla="*/ 1127 w 1191"/>
                  <a:gd name="T9" fmla="*/ 396 h 1174"/>
                  <a:gd name="T10" fmla="*/ 1175 w 1191"/>
                  <a:gd name="T11" fmla="*/ 368 h 1174"/>
                  <a:gd name="T12" fmla="*/ 724 w 1191"/>
                  <a:gd name="T13" fmla="*/ 31 h 1174"/>
                  <a:gd name="T14" fmla="*/ 209 w 1191"/>
                  <a:gd name="T15" fmla="*/ 179 h 1174"/>
                  <a:gd name="T16" fmla="*/ 1 w 1191"/>
                  <a:gd name="T17" fmla="*/ 648 h 1174"/>
                  <a:gd name="T18" fmla="*/ 272 w 1191"/>
                  <a:gd name="T19" fmla="*/ 1153 h 1174"/>
                  <a:gd name="T20" fmla="*/ 300 w 1191"/>
                  <a:gd name="T21" fmla="*/ 1105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1" h="1174">
                    <a:moveTo>
                      <a:pt x="300" y="1105"/>
                    </a:moveTo>
                    <a:cubicBezTo>
                      <a:pt x="135" y="990"/>
                      <a:pt x="45" y="796"/>
                      <a:pt x="59" y="597"/>
                    </a:cubicBezTo>
                    <a:cubicBezTo>
                      <a:pt x="71" y="422"/>
                      <a:pt x="171" y="260"/>
                      <a:pt x="318" y="166"/>
                    </a:cubicBezTo>
                    <a:cubicBezTo>
                      <a:pt x="449" y="82"/>
                      <a:pt x="611" y="58"/>
                      <a:pt x="761" y="96"/>
                    </a:cubicBezTo>
                    <a:cubicBezTo>
                      <a:pt x="921" y="137"/>
                      <a:pt x="1054" y="249"/>
                      <a:pt x="1127" y="396"/>
                    </a:cubicBezTo>
                    <a:cubicBezTo>
                      <a:pt x="1143" y="429"/>
                      <a:pt x="1191" y="400"/>
                      <a:pt x="1175" y="368"/>
                    </a:cubicBezTo>
                    <a:cubicBezTo>
                      <a:pt x="1088" y="191"/>
                      <a:pt x="918" y="64"/>
                      <a:pt x="724" y="31"/>
                    </a:cubicBezTo>
                    <a:cubicBezTo>
                      <a:pt x="539" y="0"/>
                      <a:pt x="350" y="55"/>
                      <a:pt x="209" y="179"/>
                    </a:cubicBezTo>
                    <a:cubicBezTo>
                      <a:pt x="75" y="296"/>
                      <a:pt x="0" y="470"/>
                      <a:pt x="1" y="648"/>
                    </a:cubicBezTo>
                    <a:cubicBezTo>
                      <a:pt x="2" y="850"/>
                      <a:pt x="107" y="1038"/>
                      <a:pt x="272" y="1153"/>
                    </a:cubicBezTo>
                    <a:cubicBezTo>
                      <a:pt x="301" y="1174"/>
                      <a:pt x="329" y="1125"/>
                      <a:pt x="300" y="1105"/>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9" name="Freeform 6">
                <a:extLst>
                  <a:ext uri="{FF2B5EF4-FFF2-40B4-BE49-F238E27FC236}">
                    <a16:creationId xmlns:a16="http://schemas.microsoft.com/office/drawing/2014/main" id="{E1130B59-F904-4611-AFD8-41E163259B17}"/>
                  </a:ext>
                </a:extLst>
              </p:cNvPr>
              <p:cNvSpPr>
                <a:spLocks/>
              </p:cNvSpPr>
              <p:nvPr/>
            </p:nvSpPr>
            <p:spPr bwMode="auto">
              <a:xfrm>
                <a:off x="7597822" y="2460625"/>
                <a:ext cx="77788" cy="14287"/>
              </a:xfrm>
              <a:custGeom>
                <a:avLst/>
                <a:gdLst>
                  <a:gd name="T0" fmla="*/ 36 w 320"/>
                  <a:gd name="T1" fmla="*/ 56 h 56"/>
                  <a:gd name="T2" fmla="*/ 284 w 320"/>
                  <a:gd name="T3" fmla="*/ 56 h 56"/>
                  <a:gd name="T4" fmla="*/ 284 w 320"/>
                  <a:gd name="T5" fmla="*/ 0 h 56"/>
                  <a:gd name="T6" fmla="*/ 36 w 320"/>
                  <a:gd name="T7" fmla="*/ 0 h 56"/>
                  <a:gd name="T8" fmla="*/ 36 w 320"/>
                  <a:gd name="T9" fmla="*/ 56 h 56"/>
                </a:gdLst>
                <a:ahLst/>
                <a:cxnLst>
                  <a:cxn ang="0">
                    <a:pos x="T0" y="T1"/>
                  </a:cxn>
                  <a:cxn ang="0">
                    <a:pos x="T2" y="T3"/>
                  </a:cxn>
                  <a:cxn ang="0">
                    <a:pos x="T4" y="T5"/>
                  </a:cxn>
                  <a:cxn ang="0">
                    <a:pos x="T6" y="T7"/>
                  </a:cxn>
                  <a:cxn ang="0">
                    <a:pos x="T8" y="T9"/>
                  </a:cxn>
                </a:cxnLst>
                <a:rect l="0" t="0" r="r" b="b"/>
                <a:pathLst>
                  <a:path w="320" h="56">
                    <a:moveTo>
                      <a:pt x="36" y="56"/>
                    </a:moveTo>
                    <a:cubicBezTo>
                      <a:pt x="119" y="56"/>
                      <a:pt x="201" y="56"/>
                      <a:pt x="284" y="56"/>
                    </a:cubicBezTo>
                    <a:cubicBezTo>
                      <a:pt x="320" y="56"/>
                      <a:pt x="320" y="0"/>
                      <a:pt x="284" y="0"/>
                    </a:cubicBezTo>
                    <a:cubicBezTo>
                      <a:pt x="201" y="0"/>
                      <a:pt x="119" y="0"/>
                      <a:pt x="36" y="0"/>
                    </a:cubicBezTo>
                    <a:cubicBezTo>
                      <a:pt x="0" y="0"/>
                      <a:pt x="0" y="56"/>
                      <a:pt x="36" y="56"/>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0" name="Freeform 7">
                <a:extLst>
                  <a:ext uri="{FF2B5EF4-FFF2-40B4-BE49-F238E27FC236}">
                    <a16:creationId xmlns:a16="http://schemas.microsoft.com/office/drawing/2014/main" id="{E8086F54-127C-4DFB-8FFA-E9A257D4BE74}"/>
                  </a:ext>
                </a:extLst>
              </p:cNvPr>
              <p:cNvSpPr>
                <a:spLocks/>
              </p:cNvSpPr>
              <p:nvPr/>
            </p:nvSpPr>
            <p:spPr bwMode="auto">
              <a:xfrm>
                <a:off x="7832821" y="2227216"/>
                <a:ext cx="12700" cy="76200"/>
              </a:xfrm>
              <a:custGeom>
                <a:avLst/>
                <a:gdLst>
                  <a:gd name="T0" fmla="*/ 56 w 56"/>
                  <a:gd name="T1" fmla="*/ 284 h 320"/>
                  <a:gd name="T2" fmla="*/ 56 w 56"/>
                  <a:gd name="T3" fmla="*/ 36 h 320"/>
                  <a:gd name="T4" fmla="*/ 0 w 56"/>
                  <a:gd name="T5" fmla="*/ 36 h 320"/>
                  <a:gd name="T6" fmla="*/ 0 w 56"/>
                  <a:gd name="T7" fmla="*/ 284 h 320"/>
                  <a:gd name="T8" fmla="*/ 56 w 56"/>
                  <a:gd name="T9" fmla="*/ 284 h 320"/>
                </a:gdLst>
                <a:ahLst/>
                <a:cxnLst>
                  <a:cxn ang="0">
                    <a:pos x="T0" y="T1"/>
                  </a:cxn>
                  <a:cxn ang="0">
                    <a:pos x="T2" y="T3"/>
                  </a:cxn>
                  <a:cxn ang="0">
                    <a:pos x="T4" y="T5"/>
                  </a:cxn>
                  <a:cxn ang="0">
                    <a:pos x="T6" y="T7"/>
                  </a:cxn>
                  <a:cxn ang="0">
                    <a:pos x="T8" y="T9"/>
                  </a:cxn>
                </a:cxnLst>
                <a:rect l="0" t="0" r="r" b="b"/>
                <a:pathLst>
                  <a:path w="56" h="320">
                    <a:moveTo>
                      <a:pt x="56" y="284"/>
                    </a:moveTo>
                    <a:cubicBezTo>
                      <a:pt x="56" y="202"/>
                      <a:pt x="56" y="119"/>
                      <a:pt x="56" y="36"/>
                    </a:cubicBezTo>
                    <a:cubicBezTo>
                      <a:pt x="56" y="0"/>
                      <a:pt x="0" y="0"/>
                      <a:pt x="0" y="36"/>
                    </a:cubicBezTo>
                    <a:cubicBezTo>
                      <a:pt x="0" y="119"/>
                      <a:pt x="0" y="202"/>
                      <a:pt x="0" y="284"/>
                    </a:cubicBezTo>
                    <a:cubicBezTo>
                      <a:pt x="0" y="320"/>
                      <a:pt x="56" y="320"/>
                      <a:pt x="56" y="284"/>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1" name="Freeform 8">
                <a:extLst>
                  <a:ext uri="{FF2B5EF4-FFF2-40B4-BE49-F238E27FC236}">
                    <a16:creationId xmlns:a16="http://schemas.microsoft.com/office/drawing/2014/main" id="{AC7EF982-14B5-4BAB-A3F7-624C8C0597E7}"/>
                  </a:ext>
                </a:extLst>
              </p:cNvPr>
              <p:cNvSpPr>
                <a:spLocks/>
              </p:cNvSpPr>
              <p:nvPr/>
            </p:nvSpPr>
            <p:spPr bwMode="auto">
              <a:xfrm>
                <a:off x="7948372" y="2283547"/>
                <a:ext cx="63500" cy="63500"/>
              </a:xfrm>
              <a:custGeom>
                <a:avLst/>
                <a:gdLst>
                  <a:gd name="T0" fmla="*/ 65 w 265"/>
                  <a:gd name="T1" fmla="*/ 240 h 266"/>
                  <a:gd name="T2" fmla="*/ 240 w 265"/>
                  <a:gd name="T3" fmla="*/ 65 h 266"/>
                  <a:gd name="T4" fmla="*/ 200 w 265"/>
                  <a:gd name="T5" fmla="*/ 26 h 266"/>
                  <a:gd name="T6" fmla="*/ 25 w 265"/>
                  <a:gd name="T7" fmla="*/ 201 h 266"/>
                  <a:gd name="T8" fmla="*/ 65 w 265"/>
                  <a:gd name="T9" fmla="*/ 240 h 266"/>
                </a:gdLst>
                <a:ahLst/>
                <a:cxnLst>
                  <a:cxn ang="0">
                    <a:pos x="T0" y="T1"/>
                  </a:cxn>
                  <a:cxn ang="0">
                    <a:pos x="T2" y="T3"/>
                  </a:cxn>
                  <a:cxn ang="0">
                    <a:pos x="T4" y="T5"/>
                  </a:cxn>
                  <a:cxn ang="0">
                    <a:pos x="T6" y="T7"/>
                  </a:cxn>
                  <a:cxn ang="0">
                    <a:pos x="T8" y="T9"/>
                  </a:cxn>
                </a:cxnLst>
                <a:rect l="0" t="0" r="r" b="b"/>
                <a:pathLst>
                  <a:path w="265" h="266">
                    <a:moveTo>
                      <a:pt x="65" y="240"/>
                    </a:moveTo>
                    <a:cubicBezTo>
                      <a:pt x="123" y="182"/>
                      <a:pt x="181" y="124"/>
                      <a:pt x="240" y="65"/>
                    </a:cubicBezTo>
                    <a:cubicBezTo>
                      <a:pt x="265" y="40"/>
                      <a:pt x="226" y="0"/>
                      <a:pt x="200" y="26"/>
                    </a:cubicBezTo>
                    <a:cubicBezTo>
                      <a:pt x="142" y="84"/>
                      <a:pt x="83" y="142"/>
                      <a:pt x="25" y="201"/>
                    </a:cubicBezTo>
                    <a:cubicBezTo>
                      <a:pt x="0" y="226"/>
                      <a:pt x="39" y="266"/>
                      <a:pt x="65" y="240"/>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2" name="Freeform 9">
                <a:extLst>
                  <a:ext uri="{FF2B5EF4-FFF2-40B4-BE49-F238E27FC236}">
                    <a16:creationId xmlns:a16="http://schemas.microsoft.com/office/drawing/2014/main" id="{2CD48B1A-E42E-4A96-8F99-F2EAD091EA49}"/>
                  </a:ext>
                </a:extLst>
              </p:cNvPr>
              <p:cNvSpPr>
                <a:spLocks/>
              </p:cNvSpPr>
              <p:nvPr/>
            </p:nvSpPr>
            <p:spPr bwMode="auto">
              <a:xfrm>
                <a:off x="7663392" y="2576175"/>
                <a:ext cx="65088" cy="65087"/>
              </a:xfrm>
              <a:custGeom>
                <a:avLst/>
                <a:gdLst>
                  <a:gd name="T0" fmla="*/ 65 w 266"/>
                  <a:gd name="T1" fmla="*/ 240 h 266"/>
                  <a:gd name="T2" fmla="*/ 240 w 266"/>
                  <a:gd name="T3" fmla="*/ 65 h 266"/>
                  <a:gd name="T4" fmla="*/ 200 w 266"/>
                  <a:gd name="T5" fmla="*/ 25 h 266"/>
                  <a:gd name="T6" fmla="*/ 25 w 266"/>
                  <a:gd name="T7" fmla="*/ 201 h 266"/>
                  <a:gd name="T8" fmla="*/ 65 w 266"/>
                  <a:gd name="T9" fmla="*/ 240 h 266"/>
                </a:gdLst>
                <a:ahLst/>
                <a:cxnLst>
                  <a:cxn ang="0">
                    <a:pos x="T0" y="T1"/>
                  </a:cxn>
                  <a:cxn ang="0">
                    <a:pos x="T2" y="T3"/>
                  </a:cxn>
                  <a:cxn ang="0">
                    <a:pos x="T4" y="T5"/>
                  </a:cxn>
                  <a:cxn ang="0">
                    <a:pos x="T6" y="T7"/>
                  </a:cxn>
                  <a:cxn ang="0">
                    <a:pos x="T8" y="T9"/>
                  </a:cxn>
                </a:cxnLst>
                <a:rect l="0" t="0" r="r" b="b"/>
                <a:pathLst>
                  <a:path w="266" h="266">
                    <a:moveTo>
                      <a:pt x="65" y="240"/>
                    </a:moveTo>
                    <a:cubicBezTo>
                      <a:pt x="123" y="182"/>
                      <a:pt x="182" y="123"/>
                      <a:pt x="240" y="65"/>
                    </a:cubicBezTo>
                    <a:cubicBezTo>
                      <a:pt x="266" y="39"/>
                      <a:pt x="226" y="0"/>
                      <a:pt x="200" y="25"/>
                    </a:cubicBezTo>
                    <a:cubicBezTo>
                      <a:pt x="142" y="84"/>
                      <a:pt x="84" y="142"/>
                      <a:pt x="25" y="201"/>
                    </a:cubicBezTo>
                    <a:cubicBezTo>
                      <a:pt x="0" y="226"/>
                      <a:pt x="39" y="266"/>
                      <a:pt x="65" y="240"/>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3" name="Freeform 10">
                <a:extLst>
                  <a:ext uri="{FF2B5EF4-FFF2-40B4-BE49-F238E27FC236}">
                    <a16:creationId xmlns:a16="http://schemas.microsoft.com/office/drawing/2014/main" id="{BAC08571-D94A-4EDD-B073-2C1AAA2DD6A2}"/>
                  </a:ext>
                </a:extLst>
              </p:cNvPr>
              <p:cNvSpPr>
                <a:spLocks/>
              </p:cNvSpPr>
              <p:nvPr/>
            </p:nvSpPr>
            <p:spPr bwMode="auto">
              <a:xfrm>
                <a:off x="7660313" y="2292783"/>
                <a:ext cx="65088" cy="63500"/>
              </a:xfrm>
              <a:custGeom>
                <a:avLst/>
                <a:gdLst>
                  <a:gd name="T0" fmla="*/ 240 w 266"/>
                  <a:gd name="T1" fmla="*/ 201 h 266"/>
                  <a:gd name="T2" fmla="*/ 65 w 266"/>
                  <a:gd name="T3" fmla="*/ 26 h 266"/>
                  <a:gd name="T4" fmla="*/ 25 w 266"/>
                  <a:gd name="T5" fmla="*/ 65 h 266"/>
                  <a:gd name="T6" fmla="*/ 200 w 266"/>
                  <a:gd name="T7" fmla="*/ 240 h 266"/>
                  <a:gd name="T8" fmla="*/ 240 w 266"/>
                  <a:gd name="T9" fmla="*/ 201 h 266"/>
                </a:gdLst>
                <a:ahLst/>
                <a:cxnLst>
                  <a:cxn ang="0">
                    <a:pos x="T0" y="T1"/>
                  </a:cxn>
                  <a:cxn ang="0">
                    <a:pos x="T2" y="T3"/>
                  </a:cxn>
                  <a:cxn ang="0">
                    <a:pos x="T4" y="T5"/>
                  </a:cxn>
                  <a:cxn ang="0">
                    <a:pos x="T6" y="T7"/>
                  </a:cxn>
                  <a:cxn ang="0">
                    <a:pos x="T8" y="T9"/>
                  </a:cxn>
                </a:cxnLst>
                <a:rect l="0" t="0" r="r" b="b"/>
                <a:pathLst>
                  <a:path w="266" h="266">
                    <a:moveTo>
                      <a:pt x="240" y="201"/>
                    </a:moveTo>
                    <a:cubicBezTo>
                      <a:pt x="182" y="142"/>
                      <a:pt x="123" y="84"/>
                      <a:pt x="65" y="26"/>
                    </a:cubicBezTo>
                    <a:cubicBezTo>
                      <a:pt x="39" y="0"/>
                      <a:pt x="0" y="40"/>
                      <a:pt x="25" y="65"/>
                    </a:cubicBezTo>
                    <a:cubicBezTo>
                      <a:pt x="84" y="124"/>
                      <a:pt x="142" y="182"/>
                      <a:pt x="200" y="240"/>
                    </a:cubicBezTo>
                    <a:cubicBezTo>
                      <a:pt x="226" y="266"/>
                      <a:pt x="266" y="226"/>
                      <a:pt x="240" y="201"/>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grpSp>
        <p:sp>
          <p:nvSpPr>
            <p:cNvPr id="14" name="Freeform 11">
              <a:extLst>
                <a:ext uri="{FF2B5EF4-FFF2-40B4-BE49-F238E27FC236}">
                  <a16:creationId xmlns:a16="http://schemas.microsoft.com/office/drawing/2014/main" id="{6DE6F35C-DFF9-4AA9-9B88-F41A854D1DBA}"/>
                </a:ext>
              </a:extLst>
            </p:cNvPr>
            <p:cNvSpPr>
              <a:spLocks/>
            </p:cNvSpPr>
            <p:nvPr/>
          </p:nvSpPr>
          <p:spPr bwMode="auto">
            <a:xfrm>
              <a:off x="7754938" y="2559050"/>
              <a:ext cx="663575" cy="293687"/>
            </a:xfrm>
            <a:custGeom>
              <a:avLst/>
              <a:gdLst>
                <a:gd name="T0" fmla="*/ 2151 w 2742"/>
                <a:gd name="T1" fmla="*/ 60 h 1213"/>
                <a:gd name="T2" fmla="*/ 2151 w 2742"/>
                <a:gd name="T3" fmla="*/ 61 h 1213"/>
                <a:gd name="T4" fmla="*/ 2175 w 2742"/>
                <a:gd name="T5" fmla="*/ 18 h 1213"/>
                <a:gd name="T6" fmla="*/ 2175 w 2742"/>
                <a:gd name="T7" fmla="*/ 18 h 1213"/>
                <a:gd name="T8" fmla="*/ 2151 w 2742"/>
                <a:gd name="T9" fmla="*/ 61 h 1213"/>
                <a:gd name="T10" fmla="*/ 2153 w 2742"/>
                <a:gd name="T11" fmla="*/ 65 h 1213"/>
                <a:gd name="T12" fmla="*/ 2204 w 2742"/>
                <a:gd name="T13" fmla="*/ 43 h 1213"/>
                <a:gd name="T14" fmla="*/ 2203 w 2742"/>
                <a:gd name="T15" fmla="*/ 40 h 1213"/>
                <a:gd name="T16" fmla="*/ 2152 w 2742"/>
                <a:gd name="T17" fmla="*/ 62 h 1213"/>
                <a:gd name="T18" fmla="*/ 2153 w 2742"/>
                <a:gd name="T19" fmla="*/ 63 h 1213"/>
                <a:gd name="T20" fmla="*/ 2201 w 2742"/>
                <a:gd name="T21" fmla="*/ 35 h 1213"/>
                <a:gd name="T22" fmla="*/ 2200 w 2742"/>
                <a:gd name="T23" fmla="*/ 32 h 1213"/>
                <a:gd name="T24" fmla="*/ 2176 w 2742"/>
                <a:gd name="T25" fmla="*/ 75 h 1213"/>
                <a:gd name="T26" fmla="*/ 2602 w 2742"/>
                <a:gd name="T27" fmla="*/ 347 h 1213"/>
                <a:gd name="T28" fmla="*/ 2613 w 2742"/>
                <a:gd name="T29" fmla="*/ 860 h 1213"/>
                <a:gd name="T30" fmla="*/ 2204 w 2742"/>
                <a:gd name="T31" fmla="*/ 1150 h 1213"/>
                <a:gd name="T32" fmla="*/ 2041 w 2742"/>
                <a:gd name="T33" fmla="*/ 1154 h 1213"/>
                <a:gd name="T34" fmla="*/ 1387 w 2742"/>
                <a:gd name="T35" fmla="*/ 1154 h 1213"/>
                <a:gd name="T36" fmla="*/ 680 w 2742"/>
                <a:gd name="T37" fmla="*/ 1154 h 1213"/>
                <a:gd name="T38" fmla="*/ 526 w 2742"/>
                <a:gd name="T39" fmla="*/ 1154 h 1213"/>
                <a:gd name="T40" fmla="*/ 115 w 2742"/>
                <a:gd name="T41" fmla="*/ 889 h 1213"/>
                <a:gd name="T42" fmla="*/ 225 w 2742"/>
                <a:gd name="T43" fmla="*/ 380 h 1213"/>
                <a:gd name="T44" fmla="*/ 458 w 2742"/>
                <a:gd name="T45" fmla="*/ 271 h 1213"/>
                <a:gd name="T46" fmla="*/ 633 w 2742"/>
                <a:gd name="T47" fmla="*/ 266 h 1213"/>
                <a:gd name="T48" fmla="*/ 639 w 2742"/>
                <a:gd name="T49" fmla="*/ 266 h 1213"/>
                <a:gd name="T50" fmla="*/ 639 w 2742"/>
                <a:gd name="T51" fmla="*/ 210 h 1213"/>
                <a:gd name="T52" fmla="*/ 488 w 2742"/>
                <a:gd name="T53" fmla="*/ 212 h 1213"/>
                <a:gd name="T54" fmla="*/ 236 w 2742"/>
                <a:gd name="T55" fmla="*/ 300 h 1213"/>
                <a:gd name="T56" fmla="*/ 27 w 2742"/>
                <a:gd name="T57" fmla="*/ 783 h 1213"/>
                <a:gd name="T58" fmla="*/ 437 w 2742"/>
                <a:gd name="T59" fmla="*/ 1203 h 1213"/>
                <a:gd name="T60" fmla="*/ 613 w 2742"/>
                <a:gd name="T61" fmla="*/ 1210 h 1213"/>
                <a:gd name="T62" fmla="*/ 1267 w 2742"/>
                <a:gd name="T63" fmla="*/ 1210 h 1213"/>
                <a:gd name="T64" fmla="*/ 1974 w 2742"/>
                <a:gd name="T65" fmla="*/ 1210 h 1213"/>
                <a:gd name="T66" fmla="*/ 2128 w 2742"/>
                <a:gd name="T67" fmla="*/ 1210 h 1213"/>
                <a:gd name="T68" fmla="*/ 2540 w 2742"/>
                <a:gd name="T69" fmla="*/ 1048 h 1213"/>
                <a:gd name="T70" fmla="*/ 2725 w 2742"/>
                <a:gd name="T71" fmla="*/ 557 h 1213"/>
                <a:gd name="T72" fmla="*/ 2453 w 2742"/>
                <a:gd name="T73" fmla="*/ 111 h 1213"/>
                <a:gd name="T74" fmla="*/ 2176 w 2742"/>
                <a:gd name="T75" fmla="*/ 19 h 1213"/>
                <a:gd name="T76" fmla="*/ 2151 w 2742"/>
                <a:gd name="T77" fmla="*/ 61 h 1213"/>
                <a:gd name="T78" fmla="*/ 2153 w 2742"/>
                <a:gd name="T79" fmla="*/ 63 h 1213"/>
                <a:gd name="T80" fmla="*/ 2201 w 2742"/>
                <a:gd name="T81" fmla="*/ 35 h 1213"/>
                <a:gd name="T82" fmla="*/ 2200 w 2742"/>
                <a:gd name="T83" fmla="*/ 33 h 1213"/>
                <a:gd name="T84" fmla="*/ 2149 w 2742"/>
                <a:gd name="T85" fmla="*/ 55 h 1213"/>
                <a:gd name="T86" fmla="*/ 2150 w 2742"/>
                <a:gd name="T87" fmla="*/ 58 h 1213"/>
                <a:gd name="T88" fmla="*/ 2201 w 2742"/>
                <a:gd name="T89" fmla="*/ 37 h 1213"/>
                <a:gd name="T90" fmla="*/ 2199 w 2742"/>
                <a:gd name="T91" fmla="*/ 32 h 1213"/>
                <a:gd name="T92" fmla="*/ 2175 w 2742"/>
                <a:gd name="T93" fmla="*/ 74 h 1213"/>
                <a:gd name="T94" fmla="*/ 2175 w 2742"/>
                <a:gd name="T95" fmla="*/ 74 h 1213"/>
                <a:gd name="T96" fmla="*/ 2200 w 2742"/>
                <a:gd name="T97" fmla="*/ 32 h 1213"/>
                <a:gd name="T98" fmla="*/ 2199 w 2742"/>
                <a:gd name="T99" fmla="*/ 32 h 1213"/>
                <a:gd name="T100" fmla="*/ 2151 w 2742"/>
                <a:gd name="T101" fmla="*/ 6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42" h="1213">
                  <a:moveTo>
                    <a:pt x="2151" y="60"/>
                  </a:moveTo>
                  <a:cubicBezTo>
                    <a:pt x="2151" y="60"/>
                    <a:pt x="2151" y="60"/>
                    <a:pt x="2151" y="61"/>
                  </a:cubicBezTo>
                  <a:cubicBezTo>
                    <a:pt x="2159" y="47"/>
                    <a:pt x="2167" y="33"/>
                    <a:pt x="2175" y="18"/>
                  </a:cubicBezTo>
                  <a:cubicBezTo>
                    <a:pt x="2175" y="18"/>
                    <a:pt x="2175" y="18"/>
                    <a:pt x="2175" y="18"/>
                  </a:cubicBezTo>
                  <a:cubicBezTo>
                    <a:pt x="2152" y="18"/>
                    <a:pt x="2143" y="42"/>
                    <a:pt x="2151" y="61"/>
                  </a:cubicBezTo>
                  <a:cubicBezTo>
                    <a:pt x="2152" y="62"/>
                    <a:pt x="2152" y="64"/>
                    <a:pt x="2153" y="65"/>
                  </a:cubicBezTo>
                  <a:cubicBezTo>
                    <a:pt x="2166" y="94"/>
                    <a:pt x="2216" y="73"/>
                    <a:pt x="2204" y="43"/>
                  </a:cubicBezTo>
                  <a:cubicBezTo>
                    <a:pt x="2204" y="42"/>
                    <a:pt x="2203" y="41"/>
                    <a:pt x="2203" y="40"/>
                  </a:cubicBezTo>
                  <a:cubicBezTo>
                    <a:pt x="2186" y="47"/>
                    <a:pt x="2169" y="54"/>
                    <a:pt x="2152" y="62"/>
                  </a:cubicBezTo>
                  <a:cubicBezTo>
                    <a:pt x="2152" y="62"/>
                    <a:pt x="2152" y="63"/>
                    <a:pt x="2153" y="63"/>
                  </a:cubicBezTo>
                  <a:cubicBezTo>
                    <a:pt x="2170" y="96"/>
                    <a:pt x="2215" y="67"/>
                    <a:pt x="2201" y="35"/>
                  </a:cubicBezTo>
                  <a:cubicBezTo>
                    <a:pt x="2201" y="34"/>
                    <a:pt x="2200" y="33"/>
                    <a:pt x="2200" y="32"/>
                  </a:cubicBezTo>
                  <a:cubicBezTo>
                    <a:pt x="2192" y="47"/>
                    <a:pt x="2184" y="61"/>
                    <a:pt x="2176" y="75"/>
                  </a:cubicBezTo>
                  <a:cubicBezTo>
                    <a:pt x="2353" y="89"/>
                    <a:pt x="2513" y="193"/>
                    <a:pt x="2602" y="347"/>
                  </a:cubicBezTo>
                  <a:cubicBezTo>
                    <a:pt x="2692" y="503"/>
                    <a:pt x="2694" y="700"/>
                    <a:pt x="2613" y="860"/>
                  </a:cubicBezTo>
                  <a:cubicBezTo>
                    <a:pt x="2533" y="1016"/>
                    <a:pt x="2378" y="1127"/>
                    <a:pt x="2204" y="1150"/>
                  </a:cubicBezTo>
                  <a:cubicBezTo>
                    <a:pt x="2150" y="1157"/>
                    <a:pt x="2095" y="1154"/>
                    <a:pt x="2041" y="1154"/>
                  </a:cubicBezTo>
                  <a:cubicBezTo>
                    <a:pt x="1823" y="1154"/>
                    <a:pt x="1605" y="1154"/>
                    <a:pt x="1387" y="1154"/>
                  </a:cubicBezTo>
                  <a:cubicBezTo>
                    <a:pt x="1151" y="1154"/>
                    <a:pt x="915" y="1154"/>
                    <a:pt x="680" y="1154"/>
                  </a:cubicBezTo>
                  <a:cubicBezTo>
                    <a:pt x="628" y="1154"/>
                    <a:pt x="577" y="1154"/>
                    <a:pt x="526" y="1154"/>
                  </a:cubicBezTo>
                  <a:cubicBezTo>
                    <a:pt x="348" y="1154"/>
                    <a:pt x="188" y="1050"/>
                    <a:pt x="115" y="889"/>
                  </a:cubicBezTo>
                  <a:cubicBezTo>
                    <a:pt x="36" y="715"/>
                    <a:pt x="87" y="507"/>
                    <a:pt x="225" y="380"/>
                  </a:cubicBezTo>
                  <a:cubicBezTo>
                    <a:pt x="290" y="321"/>
                    <a:pt x="372" y="285"/>
                    <a:pt x="458" y="271"/>
                  </a:cubicBezTo>
                  <a:cubicBezTo>
                    <a:pt x="515" y="262"/>
                    <a:pt x="575" y="266"/>
                    <a:pt x="633" y="266"/>
                  </a:cubicBezTo>
                  <a:cubicBezTo>
                    <a:pt x="635" y="266"/>
                    <a:pt x="637" y="266"/>
                    <a:pt x="639" y="266"/>
                  </a:cubicBezTo>
                  <a:cubicBezTo>
                    <a:pt x="675" y="266"/>
                    <a:pt x="675" y="210"/>
                    <a:pt x="639" y="210"/>
                  </a:cubicBezTo>
                  <a:cubicBezTo>
                    <a:pt x="589" y="210"/>
                    <a:pt x="538" y="208"/>
                    <a:pt x="488" y="212"/>
                  </a:cubicBezTo>
                  <a:cubicBezTo>
                    <a:pt x="398" y="217"/>
                    <a:pt x="310" y="249"/>
                    <a:pt x="236" y="300"/>
                  </a:cubicBezTo>
                  <a:cubicBezTo>
                    <a:pt x="82" y="408"/>
                    <a:pt x="0" y="597"/>
                    <a:pt x="27" y="783"/>
                  </a:cubicBezTo>
                  <a:cubicBezTo>
                    <a:pt x="58" y="994"/>
                    <a:pt x="226" y="1167"/>
                    <a:pt x="437" y="1203"/>
                  </a:cubicBezTo>
                  <a:cubicBezTo>
                    <a:pt x="495" y="1213"/>
                    <a:pt x="554" y="1210"/>
                    <a:pt x="613" y="1210"/>
                  </a:cubicBezTo>
                  <a:cubicBezTo>
                    <a:pt x="831" y="1210"/>
                    <a:pt x="1049" y="1210"/>
                    <a:pt x="1267" y="1210"/>
                  </a:cubicBezTo>
                  <a:cubicBezTo>
                    <a:pt x="1503" y="1210"/>
                    <a:pt x="1738" y="1210"/>
                    <a:pt x="1974" y="1210"/>
                  </a:cubicBezTo>
                  <a:cubicBezTo>
                    <a:pt x="2025" y="1210"/>
                    <a:pt x="2077" y="1210"/>
                    <a:pt x="2128" y="1210"/>
                  </a:cubicBezTo>
                  <a:cubicBezTo>
                    <a:pt x="2281" y="1210"/>
                    <a:pt x="2428" y="1153"/>
                    <a:pt x="2540" y="1048"/>
                  </a:cubicBezTo>
                  <a:cubicBezTo>
                    <a:pt x="2674" y="924"/>
                    <a:pt x="2742" y="739"/>
                    <a:pt x="2725" y="557"/>
                  </a:cubicBezTo>
                  <a:cubicBezTo>
                    <a:pt x="2708" y="375"/>
                    <a:pt x="2606" y="211"/>
                    <a:pt x="2453" y="111"/>
                  </a:cubicBezTo>
                  <a:cubicBezTo>
                    <a:pt x="2370" y="57"/>
                    <a:pt x="2274" y="27"/>
                    <a:pt x="2176" y="19"/>
                  </a:cubicBezTo>
                  <a:cubicBezTo>
                    <a:pt x="2152" y="17"/>
                    <a:pt x="2144" y="43"/>
                    <a:pt x="2151" y="61"/>
                  </a:cubicBezTo>
                  <a:cubicBezTo>
                    <a:pt x="2152" y="62"/>
                    <a:pt x="2152" y="62"/>
                    <a:pt x="2153" y="63"/>
                  </a:cubicBezTo>
                  <a:cubicBezTo>
                    <a:pt x="2169" y="54"/>
                    <a:pt x="2185" y="44"/>
                    <a:pt x="2201" y="35"/>
                  </a:cubicBezTo>
                  <a:cubicBezTo>
                    <a:pt x="2201" y="34"/>
                    <a:pt x="2200" y="34"/>
                    <a:pt x="2200" y="33"/>
                  </a:cubicBezTo>
                  <a:cubicBezTo>
                    <a:pt x="2187" y="4"/>
                    <a:pt x="2137" y="25"/>
                    <a:pt x="2149" y="55"/>
                  </a:cubicBezTo>
                  <a:cubicBezTo>
                    <a:pt x="2149" y="56"/>
                    <a:pt x="2150" y="57"/>
                    <a:pt x="2150" y="58"/>
                  </a:cubicBezTo>
                  <a:cubicBezTo>
                    <a:pt x="2167" y="51"/>
                    <a:pt x="2184" y="44"/>
                    <a:pt x="2201" y="37"/>
                  </a:cubicBezTo>
                  <a:cubicBezTo>
                    <a:pt x="2201" y="35"/>
                    <a:pt x="2200" y="34"/>
                    <a:pt x="2199" y="32"/>
                  </a:cubicBezTo>
                  <a:cubicBezTo>
                    <a:pt x="2191" y="46"/>
                    <a:pt x="2183" y="60"/>
                    <a:pt x="2175" y="74"/>
                  </a:cubicBezTo>
                  <a:cubicBezTo>
                    <a:pt x="2175" y="74"/>
                    <a:pt x="2175" y="74"/>
                    <a:pt x="2175" y="74"/>
                  </a:cubicBezTo>
                  <a:cubicBezTo>
                    <a:pt x="2198" y="74"/>
                    <a:pt x="2209" y="51"/>
                    <a:pt x="2200" y="32"/>
                  </a:cubicBezTo>
                  <a:cubicBezTo>
                    <a:pt x="2200" y="32"/>
                    <a:pt x="2200" y="32"/>
                    <a:pt x="2199" y="32"/>
                  </a:cubicBezTo>
                  <a:cubicBezTo>
                    <a:pt x="2183" y="0"/>
                    <a:pt x="2135" y="28"/>
                    <a:pt x="2151" y="60"/>
                  </a:cubicBezTo>
                  <a:close/>
                </a:path>
              </a:pathLst>
            </a:custGeom>
            <a:solidFill>
              <a:schemeClr val="accent2"/>
            </a:solid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5" name="Freeform 12">
              <a:extLst>
                <a:ext uri="{FF2B5EF4-FFF2-40B4-BE49-F238E27FC236}">
                  <a16:creationId xmlns:a16="http://schemas.microsoft.com/office/drawing/2014/main" id="{BD289830-48E7-49C3-BDBD-EE05D7516294}"/>
                </a:ext>
              </a:extLst>
            </p:cNvPr>
            <p:cNvSpPr>
              <a:spLocks/>
            </p:cNvSpPr>
            <p:nvPr/>
          </p:nvSpPr>
          <p:spPr bwMode="auto">
            <a:xfrm>
              <a:off x="7993063" y="2520950"/>
              <a:ext cx="128588" cy="88900"/>
            </a:xfrm>
            <a:custGeom>
              <a:avLst/>
              <a:gdLst>
                <a:gd name="T0" fmla="*/ 54 w 531"/>
                <a:gd name="T1" fmla="*/ 350 h 367"/>
                <a:gd name="T2" fmla="*/ 495 w 531"/>
                <a:gd name="T3" fmla="*/ 56 h 367"/>
                <a:gd name="T4" fmla="*/ 495 w 531"/>
                <a:gd name="T5" fmla="*/ 0 h 367"/>
                <a:gd name="T6" fmla="*/ 6 w 531"/>
                <a:gd name="T7" fmla="*/ 322 h 367"/>
                <a:gd name="T8" fmla="*/ 16 w 531"/>
                <a:gd name="T9" fmla="*/ 360 h 367"/>
                <a:gd name="T10" fmla="*/ 54 w 531"/>
                <a:gd name="T11" fmla="*/ 350 h 367"/>
              </a:gdLst>
              <a:ahLst/>
              <a:cxnLst>
                <a:cxn ang="0">
                  <a:pos x="T0" y="T1"/>
                </a:cxn>
                <a:cxn ang="0">
                  <a:pos x="T2" y="T3"/>
                </a:cxn>
                <a:cxn ang="0">
                  <a:pos x="T4" y="T5"/>
                </a:cxn>
                <a:cxn ang="0">
                  <a:pos x="T6" y="T7"/>
                </a:cxn>
                <a:cxn ang="0">
                  <a:pos x="T8" y="T9"/>
                </a:cxn>
                <a:cxn ang="0">
                  <a:pos x="T10" y="T11"/>
                </a:cxn>
              </a:cxnLst>
              <a:rect l="0" t="0" r="r" b="b"/>
              <a:pathLst>
                <a:path w="531" h="367">
                  <a:moveTo>
                    <a:pt x="54" y="350"/>
                  </a:moveTo>
                  <a:cubicBezTo>
                    <a:pt x="130" y="173"/>
                    <a:pt x="302" y="57"/>
                    <a:pt x="495" y="56"/>
                  </a:cubicBezTo>
                  <a:cubicBezTo>
                    <a:pt x="531" y="56"/>
                    <a:pt x="531" y="0"/>
                    <a:pt x="495" y="0"/>
                  </a:cubicBezTo>
                  <a:cubicBezTo>
                    <a:pt x="284" y="1"/>
                    <a:pt x="89" y="128"/>
                    <a:pt x="6" y="322"/>
                  </a:cubicBezTo>
                  <a:cubicBezTo>
                    <a:pt x="0" y="336"/>
                    <a:pt x="2" y="352"/>
                    <a:pt x="16" y="360"/>
                  </a:cubicBezTo>
                  <a:cubicBezTo>
                    <a:pt x="28" y="367"/>
                    <a:pt x="48" y="364"/>
                    <a:pt x="54" y="350"/>
                  </a:cubicBezTo>
                  <a:close/>
                </a:path>
              </a:pathLst>
            </a:custGeom>
            <a:solidFill>
              <a:schemeClr val="accent2"/>
            </a:solid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6" name="Freeform 13">
              <a:extLst>
                <a:ext uri="{FF2B5EF4-FFF2-40B4-BE49-F238E27FC236}">
                  <a16:creationId xmlns:a16="http://schemas.microsoft.com/office/drawing/2014/main" id="{61181CEF-19EC-42C0-B215-216F545D8FE3}"/>
                </a:ext>
              </a:extLst>
            </p:cNvPr>
            <p:cNvSpPr>
              <a:spLocks/>
            </p:cNvSpPr>
            <p:nvPr/>
          </p:nvSpPr>
          <p:spPr bwMode="auto">
            <a:xfrm>
              <a:off x="7904163" y="2444750"/>
              <a:ext cx="396875" cy="209550"/>
            </a:xfrm>
            <a:custGeom>
              <a:avLst/>
              <a:gdLst>
                <a:gd name="T0" fmla="*/ 56 w 1633"/>
                <a:gd name="T1" fmla="*/ 828 h 865"/>
                <a:gd name="T2" fmla="*/ 234 w 1633"/>
                <a:gd name="T3" fmla="*/ 338 h 865"/>
                <a:gd name="T4" fmla="*/ 678 w 1633"/>
                <a:gd name="T5" fmla="*/ 77 h 865"/>
                <a:gd name="T6" fmla="*/ 1207 w 1633"/>
                <a:gd name="T7" fmla="*/ 170 h 865"/>
                <a:gd name="T8" fmla="*/ 1540 w 1633"/>
                <a:gd name="T9" fmla="*/ 573 h 865"/>
                <a:gd name="T10" fmla="*/ 1573 w 1633"/>
                <a:gd name="T11" fmla="*/ 695 h 865"/>
                <a:gd name="T12" fmla="*/ 1627 w 1633"/>
                <a:gd name="T13" fmla="*/ 681 h 865"/>
                <a:gd name="T14" fmla="*/ 1363 w 1633"/>
                <a:gd name="T15" fmla="*/ 214 h 865"/>
                <a:gd name="T16" fmla="*/ 860 w 1633"/>
                <a:gd name="T17" fmla="*/ 9 h 865"/>
                <a:gd name="T18" fmla="*/ 346 w 1633"/>
                <a:gd name="T19" fmla="*/ 160 h 865"/>
                <a:gd name="T20" fmla="*/ 37 w 1633"/>
                <a:gd name="T21" fmla="*/ 583 h 865"/>
                <a:gd name="T22" fmla="*/ 0 w 1633"/>
                <a:gd name="T23" fmla="*/ 828 h 865"/>
                <a:gd name="T24" fmla="*/ 56 w 1633"/>
                <a:gd name="T25" fmla="*/ 828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865">
                  <a:moveTo>
                    <a:pt x="56" y="828"/>
                  </a:moveTo>
                  <a:cubicBezTo>
                    <a:pt x="57" y="650"/>
                    <a:pt x="119" y="476"/>
                    <a:pt x="234" y="338"/>
                  </a:cubicBezTo>
                  <a:cubicBezTo>
                    <a:pt x="347" y="203"/>
                    <a:pt x="505" y="111"/>
                    <a:pt x="678" y="77"/>
                  </a:cubicBezTo>
                  <a:cubicBezTo>
                    <a:pt x="859" y="42"/>
                    <a:pt x="1049" y="77"/>
                    <a:pt x="1207" y="170"/>
                  </a:cubicBezTo>
                  <a:cubicBezTo>
                    <a:pt x="1361" y="260"/>
                    <a:pt x="1480" y="405"/>
                    <a:pt x="1540" y="573"/>
                  </a:cubicBezTo>
                  <a:cubicBezTo>
                    <a:pt x="1554" y="613"/>
                    <a:pt x="1565" y="654"/>
                    <a:pt x="1573" y="695"/>
                  </a:cubicBezTo>
                  <a:cubicBezTo>
                    <a:pt x="1579" y="731"/>
                    <a:pt x="1633" y="716"/>
                    <a:pt x="1627" y="681"/>
                  </a:cubicBezTo>
                  <a:cubicBezTo>
                    <a:pt x="1594" y="501"/>
                    <a:pt x="1500" y="335"/>
                    <a:pt x="1363" y="214"/>
                  </a:cubicBezTo>
                  <a:cubicBezTo>
                    <a:pt x="1224" y="91"/>
                    <a:pt x="1045" y="19"/>
                    <a:pt x="860" y="9"/>
                  </a:cubicBezTo>
                  <a:cubicBezTo>
                    <a:pt x="678" y="0"/>
                    <a:pt x="494" y="54"/>
                    <a:pt x="346" y="160"/>
                  </a:cubicBezTo>
                  <a:cubicBezTo>
                    <a:pt x="200" y="263"/>
                    <a:pt x="92" y="413"/>
                    <a:pt x="37" y="583"/>
                  </a:cubicBezTo>
                  <a:cubicBezTo>
                    <a:pt x="12" y="662"/>
                    <a:pt x="0" y="746"/>
                    <a:pt x="0" y="828"/>
                  </a:cubicBezTo>
                  <a:cubicBezTo>
                    <a:pt x="0" y="865"/>
                    <a:pt x="56" y="865"/>
                    <a:pt x="56" y="828"/>
                  </a:cubicBezTo>
                  <a:close/>
                </a:path>
              </a:pathLst>
            </a:custGeom>
            <a:solidFill>
              <a:schemeClr val="accent2"/>
            </a:solid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grpSp>
          <p:nvGrpSpPr>
            <p:cNvPr id="24" name="Group 23">
              <a:extLst>
                <a:ext uri="{FF2B5EF4-FFF2-40B4-BE49-F238E27FC236}">
                  <a16:creationId xmlns:a16="http://schemas.microsoft.com/office/drawing/2014/main" id="{EE46DAD1-3C0A-44F1-8701-A83C87A352ED}"/>
                </a:ext>
              </a:extLst>
            </p:cNvPr>
            <p:cNvGrpSpPr/>
            <p:nvPr/>
          </p:nvGrpSpPr>
          <p:grpSpPr>
            <a:xfrm>
              <a:off x="7897813" y="2890837"/>
              <a:ext cx="336550" cy="150813"/>
              <a:chOff x="7897813" y="2895600"/>
              <a:chExt cx="336550" cy="150813"/>
            </a:xfrm>
            <a:solidFill>
              <a:schemeClr val="accent2"/>
            </a:solidFill>
          </p:grpSpPr>
          <p:sp>
            <p:nvSpPr>
              <p:cNvPr id="17" name="Freeform 14">
                <a:extLst>
                  <a:ext uri="{FF2B5EF4-FFF2-40B4-BE49-F238E27FC236}">
                    <a16:creationId xmlns:a16="http://schemas.microsoft.com/office/drawing/2014/main" id="{C1BC897A-DBD1-458D-B6FD-F5549371976D}"/>
                  </a:ext>
                </a:extLst>
              </p:cNvPr>
              <p:cNvSpPr>
                <a:spLocks/>
              </p:cNvSpPr>
              <p:nvPr/>
            </p:nvSpPr>
            <p:spPr bwMode="auto">
              <a:xfrm>
                <a:off x="8172450" y="2895600"/>
                <a:ext cx="12700" cy="119062"/>
              </a:xfrm>
              <a:custGeom>
                <a:avLst/>
                <a:gdLst>
                  <a:gd name="T0" fmla="*/ 0 w 56"/>
                  <a:gd name="T1" fmla="*/ 36 h 489"/>
                  <a:gd name="T2" fmla="*/ 0 w 56"/>
                  <a:gd name="T3" fmla="*/ 452 h 489"/>
                  <a:gd name="T4" fmla="*/ 56 w 56"/>
                  <a:gd name="T5" fmla="*/ 452 h 489"/>
                  <a:gd name="T6" fmla="*/ 56 w 56"/>
                  <a:gd name="T7" fmla="*/ 36 h 489"/>
                  <a:gd name="T8" fmla="*/ 0 w 56"/>
                  <a:gd name="T9" fmla="*/ 36 h 489"/>
                </a:gdLst>
                <a:ahLst/>
                <a:cxnLst>
                  <a:cxn ang="0">
                    <a:pos x="T0" y="T1"/>
                  </a:cxn>
                  <a:cxn ang="0">
                    <a:pos x="T2" y="T3"/>
                  </a:cxn>
                  <a:cxn ang="0">
                    <a:pos x="T4" y="T5"/>
                  </a:cxn>
                  <a:cxn ang="0">
                    <a:pos x="T6" y="T7"/>
                  </a:cxn>
                  <a:cxn ang="0">
                    <a:pos x="T8" y="T9"/>
                  </a:cxn>
                </a:cxnLst>
                <a:rect l="0" t="0" r="r" b="b"/>
                <a:pathLst>
                  <a:path w="56" h="489">
                    <a:moveTo>
                      <a:pt x="0" y="36"/>
                    </a:moveTo>
                    <a:cubicBezTo>
                      <a:pt x="0" y="175"/>
                      <a:pt x="0" y="314"/>
                      <a:pt x="0" y="452"/>
                    </a:cubicBezTo>
                    <a:cubicBezTo>
                      <a:pt x="0" y="489"/>
                      <a:pt x="56" y="489"/>
                      <a:pt x="56" y="452"/>
                    </a:cubicBezTo>
                    <a:cubicBezTo>
                      <a:pt x="56" y="314"/>
                      <a:pt x="56" y="175"/>
                      <a:pt x="56" y="36"/>
                    </a:cubicBezTo>
                    <a:cubicBezTo>
                      <a:pt x="56" y="0"/>
                      <a:pt x="0" y="0"/>
                      <a:pt x="0" y="36"/>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8" name="Freeform 15">
                <a:extLst>
                  <a:ext uri="{FF2B5EF4-FFF2-40B4-BE49-F238E27FC236}">
                    <a16:creationId xmlns:a16="http://schemas.microsoft.com/office/drawing/2014/main" id="{4611800B-BFF5-469E-BC53-AD96C814AFE9}"/>
                  </a:ext>
                </a:extLst>
              </p:cNvPr>
              <p:cNvSpPr>
                <a:spLocks/>
              </p:cNvSpPr>
              <p:nvPr/>
            </p:nvSpPr>
            <p:spPr bwMode="auto">
              <a:xfrm>
                <a:off x="8123238" y="2914650"/>
                <a:ext cx="111125" cy="80962"/>
              </a:xfrm>
              <a:custGeom>
                <a:avLst/>
                <a:gdLst>
                  <a:gd name="T0" fmla="*/ 30 w 459"/>
                  <a:gd name="T1" fmla="*/ 69 h 337"/>
                  <a:gd name="T2" fmla="*/ 401 w 459"/>
                  <a:gd name="T3" fmla="*/ 317 h 337"/>
                  <a:gd name="T4" fmla="*/ 429 w 459"/>
                  <a:gd name="T5" fmla="*/ 268 h 337"/>
                  <a:gd name="T6" fmla="*/ 58 w 459"/>
                  <a:gd name="T7" fmla="*/ 20 h 337"/>
                  <a:gd name="T8" fmla="*/ 30 w 459"/>
                  <a:gd name="T9" fmla="*/ 69 h 337"/>
                </a:gdLst>
                <a:ahLst/>
                <a:cxnLst>
                  <a:cxn ang="0">
                    <a:pos x="T0" y="T1"/>
                  </a:cxn>
                  <a:cxn ang="0">
                    <a:pos x="T2" y="T3"/>
                  </a:cxn>
                  <a:cxn ang="0">
                    <a:pos x="T4" y="T5"/>
                  </a:cxn>
                  <a:cxn ang="0">
                    <a:pos x="T6" y="T7"/>
                  </a:cxn>
                  <a:cxn ang="0">
                    <a:pos x="T8" y="T9"/>
                  </a:cxn>
                </a:cxnLst>
                <a:rect l="0" t="0" r="r" b="b"/>
                <a:pathLst>
                  <a:path w="459" h="337">
                    <a:moveTo>
                      <a:pt x="30" y="69"/>
                    </a:moveTo>
                    <a:cubicBezTo>
                      <a:pt x="154" y="151"/>
                      <a:pt x="277" y="234"/>
                      <a:pt x="401" y="317"/>
                    </a:cubicBezTo>
                    <a:cubicBezTo>
                      <a:pt x="431" y="337"/>
                      <a:pt x="459" y="288"/>
                      <a:pt x="429" y="268"/>
                    </a:cubicBezTo>
                    <a:cubicBezTo>
                      <a:pt x="306" y="186"/>
                      <a:pt x="182" y="103"/>
                      <a:pt x="58" y="20"/>
                    </a:cubicBezTo>
                    <a:cubicBezTo>
                      <a:pt x="28" y="0"/>
                      <a:pt x="0" y="49"/>
                      <a:pt x="30" y="69"/>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19" name="Freeform 16">
                <a:extLst>
                  <a:ext uri="{FF2B5EF4-FFF2-40B4-BE49-F238E27FC236}">
                    <a16:creationId xmlns:a16="http://schemas.microsoft.com/office/drawing/2014/main" id="{512EDBF2-4119-43D3-AA02-73EC58070ADD}"/>
                  </a:ext>
                </a:extLst>
              </p:cNvPr>
              <p:cNvSpPr>
                <a:spLocks/>
              </p:cNvSpPr>
              <p:nvPr/>
            </p:nvSpPr>
            <p:spPr bwMode="auto">
              <a:xfrm>
                <a:off x="8123238" y="2914650"/>
                <a:ext cx="111125" cy="80962"/>
              </a:xfrm>
              <a:custGeom>
                <a:avLst/>
                <a:gdLst>
                  <a:gd name="T0" fmla="*/ 401 w 459"/>
                  <a:gd name="T1" fmla="*/ 20 h 337"/>
                  <a:gd name="T2" fmla="*/ 30 w 459"/>
                  <a:gd name="T3" fmla="*/ 268 h 337"/>
                  <a:gd name="T4" fmla="*/ 58 w 459"/>
                  <a:gd name="T5" fmla="*/ 317 h 337"/>
                  <a:gd name="T6" fmla="*/ 429 w 459"/>
                  <a:gd name="T7" fmla="*/ 69 h 337"/>
                  <a:gd name="T8" fmla="*/ 401 w 459"/>
                  <a:gd name="T9" fmla="*/ 20 h 337"/>
                </a:gdLst>
                <a:ahLst/>
                <a:cxnLst>
                  <a:cxn ang="0">
                    <a:pos x="T0" y="T1"/>
                  </a:cxn>
                  <a:cxn ang="0">
                    <a:pos x="T2" y="T3"/>
                  </a:cxn>
                  <a:cxn ang="0">
                    <a:pos x="T4" y="T5"/>
                  </a:cxn>
                  <a:cxn ang="0">
                    <a:pos x="T6" y="T7"/>
                  </a:cxn>
                  <a:cxn ang="0">
                    <a:pos x="T8" y="T9"/>
                  </a:cxn>
                </a:cxnLst>
                <a:rect l="0" t="0" r="r" b="b"/>
                <a:pathLst>
                  <a:path w="459" h="337">
                    <a:moveTo>
                      <a:pt x="401" y="20"/>
                    </a:moveTo>
                    <a:cubicBezTo>
                      <a:pt x="277" y="103"/>
                      <a:pt x="154" y="186"/>
                      <a:pt x="30" y="268"/>
                    </a:cubicBezTo>
                    <a:cubicBezTo>
                      <a:pt x="0" y="288"/>
                      <a:pt x="28" y="337"/>
                      <a:pt x="58" y="317"/>
                    </a:cubicBezTo>
                    <a:cubicBezTo>
                      <a:pt x="182" y="234"/>
                      <a:pt x="306" y="151"/>
                      <a:pt x="429" y="69"/>
                    </a:cubicBezTo>
                    <a:cubicBezTo>
                      <a:pt x="459" y="49"/>
                      <a:pt x="431" y="0"/>
                      <a:pt x="401" y="20"/>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20" name="Freeform 17">
                <a:extLst>
                  <a:ext uri="{FF2B5EF4-FFF2-40B4-BE49-F238E27FC236}">
                    <a16:creationId xmlns:a16="http://schemas.microsoft.com/office/drawing/2014/main" id="{459BF276-4AD1-480A-BA31-385789EED5DA}"/>
                  </a:ext>
                </a:extLst>
              </p:cNvPr>
              <p:cNvSpPr>
                <a:spLocks/>
              </p:cNvSpPr>
              <p:nvPr/>
            </p:nvSpPr>
            <p:spPr bwMode="auto">
              <a:xfrm>
                <a:off x="7939088" y="2947988"/>
                <a:ext cx="12700" cy="98425"/>
              </a:xfrm>
              <a:custGeom>
                <a:avLst/>
                <a:gdLst>
                  <a:gd name="T0" fmla="*/ 0 w 56"/>
                  <a:gd name="T1" fmla="*/ 36 h 411"/>
                  <a:gd name="T2" fmla="*/ 0 w 56"/>
                  <a:gd name="T3" fmla="*/ 374 h 411"/>
                  <a:gd name="T4" fmla="*/ 56 w 56"/>
                  <a:gd name="T5" fmla="*/ 374 h 411"/>
                  <a:gd name="T6" fmla="*/ 56 w 56"/>
                  <a:gd name="T7" fmla="*/ 36 h 411"/>
                  <a:gd name="T8" fmla="*/ 0 w 56"/>
                  <a:gd name="T9" fmla="*/ 36 h 411"/>
                </a:gdLst>
                <a:ahLst/>
                <a:cxnLst>
                  <a:cxn ang="0">
                    <a:pos x="T0" y="T1"/>
                  </a:cxn>
                  <a:cxn ang="0">
                    <a:pos x="T2" y="T3"/>
                  </a:cxn>
                  <a:cxn ang="0">
                    <a:pos x="T4" y="T5"/>
                  </a:cxn>
                  <a:cxn ang="0">
                    <a:pos x="T6" y="T7"/>
                  </a:cxn>
                  <a:cxn ang="0">
                    <a:pos x="T8" y="T9"/>
                  </a:cxn>
                </a:cxnLst>
                <a:rect l="0" t="0" r="r" b="b"/>
                <a:pathLst>
                  <a:path w="56" h="411">
                    <a:moveTo>
                      <a:pt x="0" y="36"/>
                    </a:moveTo>
                    <a:cubicBezTo>
                      <a:pt x="0" y="149"/>
                      <a:pt x="0" y="262"/>
                      <a:pt x="0" y="374"/>
                    </a:cubicBezTo>
                    <a:cubicBezTo>
                      <a:pt x="0" y="411"/>
                      <a:pt x="56" y="411"/>
                      <a:pt x="56" y="374"/>
                    </a:cubicBezTo>
                    <a:cubicBezTo>
                      <a:pt x="56" y="262"/>
                      <a:pt x="56" y="149"/>
                      <a:pt x="56" y="36"/>
                    </a:cubicBezTo>
                    <a:cubicBezTo>
                      <a:pt x="56" y="0"/>
                      <a:pt x="0" y="0"/>
                      <a:pt x="0" y="36"/>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21" name="Freeform 18">
                <a:extLst>
                  <a:ext uri="{FF2B5EF4-FFF2-40B4-BE49-F238E27FC236}">
                    <a16:creationId xmlns:a16="http://schemas.microsoft.com/office/drawing/2014/main" id="{2FEB8CEE-6766-4A5B-A390-9596FB3BF621}"/>
                  </a:ext>
                </a:extLst>
              </p:cNvPr>
              <p:cNvSpPr>
                <a:spLocks/>
              </p:cNvSpPr>
              <p:nvPr/>
            </p:nvSpPr>
            <p:spPr bwMode="auto">
              <a:xfrm>
                <a:off x="7897813" y="2962275"/>
                <a:ext cx="93663" cy="69850"/>
              </a:xfrm>
              <a:custGeom>
                <a:avLst/>
                <a:gdLst>
                  <a:gd name="T0" fmla="*/ 30 w 389"/>
                  <a:gd name="T1" fmla="*/ 69 h 290"/>
                  <a:gd name="T2" fmla="*/ 331 w 389"/>
                  <a:gd name="T3" fmla="*/ 270 h 290"/>
                  <a:gd name="T4" fmla="*/ 359 w 389"/>
                  <a:gd name="T5" fmla="*/ 222 h 290"/>
                  <a:gd name="T6" fmla="*/ 58 w 389"/>
                  <a:gd name="T7" fmla="*/ 21 h 290"/>
                  <a:gd name="T8" fmla="*/ 30 w 389"/>
                  <a:gd name="T9" fmla="*/ 69 h 290"/>
                </a:gdLst>
                <a:ahLst/>
                <a:cxnLst>
                  <a:cxn ang="0">
                    <a:pos x="T0" y="T1"/>
                  </a:cxn>
                  <a:cxn ang="0">
                    <a:pos x="T2" y="T3"/>
                  </a:cxn>
                  <a:cxn ang="0">
                    <a:pos x="T4" y="T5"/>
                  </a:cxn>
                  <a:cxn ang="0">
                    <a:pos x="T6" y="T7"/>
                  </a:cxn>
                  <a:cxn ang="0">
                    <a:pos x="T8" y="T9"/>
                  </a:cxn>
                </a:cxnLst>
                <a:rect l="0" t="0" r="r" b="b"/>
                <a:pathLst>
                  <a:path w="389" h="290">
                    <a:moveTo>
                      <a:pt x="30" y="69"/>
                    </a:moveTo>
                    <a:cubicBezTo>
                      <a:pt x="130" y="136"/>
                      <a:pt x="231" y="203"/>
                      <a:pt x="331" y="270"/>
                    </a:cubicBezTo>
                    <a:cubicBezTo>
                      <a:pt x="361" y="290"/>
                      <a:pt x="389" y="242"/>
                      <a:pt x="359" y="222"/>
                    </a:cubicBezTo>
                    <a:cubicBezTo>
                      <a:pt x="259" y="155"/>
                      <a:pt x="159" y="88"/>
                      <a:pt x="58" y="21"/>
                    </a:cubicBezTo>
                    <a:cubicBezTo>
                      <a:pt x="28" y="0"/>
                      <a:pt x="0" y="49"/>
                      <a:pt x="30" y="69"/>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22" name="Freeform 19">
                <a:extLst>
                  <a:ext uri="{FF2B5EF4-FFF2-40B4-BE49-F238E27FC236}">
                    <a16:creationId xmlns:a16="http://schemas.microsoft.com/office/drawing/2014/main" id="{72639DAB-02E4-46E5-ACBF-F732620E8696}"/>
                  </a:ext>
                </a:extLst>
              </p:cNvPr>
              <p:cNvSpPr>
                <a:spLocks/>
              </p:cNvSpPr>
              <p:nvPr/>
            </p:nvSpPr>
            <p:spPr bwMode="auto">
              <a:xfrm>
                <a:off x="7897813" y="2962275"/>
                <a:ext cx="93663" cy="69850"/>
              </a:xfrm>
              <a:custGeom>
                <a:avLst/>
                <a:gdLst>
                  <a:gd name="T0" fmla="*/ 331 w 389"/>
                  <a:gd name="T1" fmla="*/ 21 h 290"/>
                  <a:gd name="T2" fmla="*/ 30 w 389"/>
                  <a:gd name="T3" fmla="*/ 222 h 290"/>
                  <a:gd name="T4" fmla="*/ 58 w 389"/>
                  <a:gd name="T5" fmla="*/ 270 h 290"/>
                  <a:gd name="T6" fmla="*/ 359 w 389"/>
                  <a:gd name="T7" fmla="*/ 69 h 290"/>
                  <a:gd name="T8" fmla="*/ 331 w 389"/>
                  <a:gd name="T9" fmla="*/ 21 h 290"/>
                </a:gdLst>
                <a:ahLst/>
                <a:cxnLst>
                  <a:cxn ang="0">
                    <a:pos x="T0" y="T1"/>
                  </a:cxn>
                  <a:cxn ang="0">
                    <a:pos x="T2" y="T3"/>
                  </a:cxn>
                  <a:cxn ang="0">
                    <a:pos x="T4" y="T5"/>
                  </a:cxn>
                  <a:cxn ang="0">
                    <a:pos x="T6" y="T7"/>
                  </a:cxn>
                  <a:cxn ang="0">
                    <a:pos x="T8" y="T9"/>
                  </a:cxn>
                </a:cxnLst>
                <a:rect l="0" t="0" r="r" b="b"/>
                <a:pathLst>
                  <a:path w="389" h="290">
                    <a:moveTo>
                      <a:pt x="331" y="21"/>
                    </a:moveTo>
                    <a:cubicBezTo>
                      <a:pt x="231" y="88"/>
                      <a:pt x="130" y="155"/>
                      <a:pt x="30" y="222"/>
                    </a:cubicBezTo>
                    <a:cubicBezTo>
                      <a:pt x="0" y="242"/>
                      <a:pt x="28" y="290"/>
                      <a:pt x="58" y="270"/>
                    </a:cubicBezTo>
                    <a:cubicBezTo>
                      <a:pt x="159" y="203"/>
                      <a:pt x="259" y="136"/>
                      <a:pt x="359" y="69"/>
                    </a:cubicBezTo>
                    <a:cubicBezTo>
                      <a:pt x="389" y="49"/>
                      <a:pt x="361" y="0"/>
                      <a:pt x="331" y="21"/>
                    </a:cubicBezTo>
                    <a:close/>
                  </a:path>
                </a:pathLst>
              </a:custGeom>
              <a:grpFill/>
              <a:ln w="12700">
                <a:solidFill>
                  <a:schemeClr val="accent2"/>
                </a:solidFill>
                <a:round/>
                <a:headEnd/>
                <a:tailEnd/>
              </a:ln>
            </p:spPr>
            <p:txBody>
              <a:bodyPr vert="horz" wrap="square" lIns="91416" tIns="45708" rIns="91416" bIns="45708" numCol="1" anchor="t" anchorCtr="0" compatLnSpc="1">
                <a:prstTxWarp prst="textNoShape">
                  <a:avLst/>
                </a:prstTxWarp>
              </a:bodyPr>
              <a:lstStyle/>
              <a:p>
                <a:endParaRPr lang="en-CA" sz="1799"/>
              </a:p>
            </p:txBody>
          </p:sp>
        </p:grpSp>
      </p:grpSp>
      <p:grpSp>
        <p:nvGrpSpPr>
          <p:cNvPr id="49" name="Group 48">
            <a:extLst>
              <a:ext uri="{FF2B5EF4-FFF2-40B4-BE49-F238E27FC236}">
                <a16:creationId xmlns:a16="http://schemas.microsoft.com/office/drawing/2014/main" id="{1C817918-0C3D-469E-B326-56F01BE54A78}"/>
              </a:ext>
            </a:extLst>
          </p:cNvPr>
          <p:cNvGrpSpPr/>
          <p:nvPr/>
        </p:nvGrpSpPr>
        <p:grpSpPr>
          <a:xfrm>
            <a:off x="5519356" y="2651308"/>
            <a:ext cx="1159264" cy="686552"/>
            <a:chOff x="9209088" y="2409826"/>
            <a:chExt cx="654050" cy="387349"/>
          </a:xfrm>
          <a:solidFill>
            <a:schemeClr val="accent2"/>
          </a:solidFill>
        </p:grpSpPr>
        <p:sp>
          <p:nvSpPr>
            <p:cNvPr id="37" name="Freeform 23">
              <a:extLst>
                <a:ext uri="{FF2B5EF4-FFF2-40B4-BE49-F238E27FC236}">
                  <a16:creationId xmlns:a16="http://schemas.microsoft.com/office/drawing/2014/main" id="{29380CB9-F66C-48C5-A851-B1D8CF3DAE2F}"/>
                </a:ext>
              </a:extLst>
            </p:cNvPr>
            <p:cNvSpPr>
              <a:spLocks/>
            </p:cNvSpPr>
            <p:nvPr/>
          </p:nvSpPr>
          <p:spPr bwMode="auto">
            <a:xfrm>
              <a:off x="9393238" y="2409826"/>
              <a:ext cx="469900" cy="387349"/>
            </a:xfrm>
            <a:custGeom>
              <a:avLst/>
              <a:gdLst>
                <a:gd name="T0" fmla="*/ 191 w 195"/>
                <a:gd name="T1" fmla="*/ 0 h 160"/>
                <a:gd name="T2" fmla="*/ 41 w 195"/>
                <a:gd name="T3" fmla="*/ 0 h 160"/>
                <a:gd name="T4" fmla="*/ 37 w 195"/>
                <a:gd name="T5" fmla="*/ 4 h 160"/>
                <a:gd name="T6" fmla="*/ 41 w 195"/>
                <a:gd name="T7" fmla="*/ 8 h 160"/>
                <a:gd name="T8" fmla="*/ 187 w 195"/>
                <a:gd name="T9" fmla="*/ 8 h 160"/>
                <a:gd name="T10" fmla="*/ 187 w 195"/>
                <a:gd name="T11" fmla="*/ 152 h 160"/>
                <a:gd name="T12" fmla="*/ 4 w 195"/>
                <a:gd name="T13" fmla="*/ 152 h 160"/>
                <a:gd name="T14" fmla="*/ 0 w 195"/>
                <a:gd name="T15" fmla="*/ 156 h 160"/>
                <a:gd name="T16" fmla="*/ 4 w 195"/>
                <a:gd name="T17" fmla="*/ 160 h 160"/>
                <a:gd name="T18" fmla="*/ 191 w 195"/>
                <a:gd name="T19" fmla="*/ 160 h 160"/>
                <a:gd name="T20" fmla="*/ 195 w 195"/>
                <a:gd name="T21" fmla="*/ 156 h 160"/>
                <a:gd name="T22" fmla="*/ 195 w 195"/>
                <a:gd name="T23" fmla="*/ 4 h 160"/>
                <a:gd name="T24" fmla="*/ 191 w 195"/>
                <a:gd name="T2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60">
                  <a:moveTo>
                    <a:pt x="191" y="0"/>
                  </a:moveTo>
                  <a:cubicBezTo>
                    <a:pt x="41" y="0"/>
                    <a:pt x="41" y="0"/>
                    <a:pt x="41" y="0"/>
                  </a:cubicBezTo>
                  <a:cubicBezTo>
                    <a:pt x="39" y="0"/>
                    <a:pt x="37" y="2"/>
                    <a:pt x="37" y="4"/>
                  </a:cubicBezTo>
                  <a:cubicBezTo>
                    <a:pt x="37" y="6"/>
                    <a:pt x="39" y="8"/>
                    <a:pt x="41" y="8"/>
                  </a:cubicBezTo>
                  <a:cubicBezTo>
                    <a:pt x="187" y="8"/>
                    <a:pt x="187" y="8"/>
                    <a:pt x="187" y="8"/>
                  </a:cubicBezTo>
                  <a:cubicBezTo>
                    <a:pt x="187" y="152"/>
                    <a:pt x="187" y="152"/>
                    <a:pt x="187" y="152"/>
                  </a:cubicBezTo>
                  <a:cubicBezTo>
                    <a:pt x="4" y="152"/>
                    <a:pt x="4" y="152"/>
                    <a:pt x="4" y="152"/>
                  </a:cubicBezTo>
                  <a:cubicBezTo>
                    <a:pt x="2" y="152"/>
                    <a:pt x="0" y="154"/>
                    <a:pt x="0" y="156"/>
                  </a:cubicBezTo>
                  <a:cubicBezTo>
                    <a:pt x="0" y="158"/>
                    <a:pt x="2" y="160"/>
                    <a:pt x="4" y="160"/>
                  </a:cubicBezTo>
                  <a:cubicBezTo>
                    <a:pt x="191" y="160"/>
                    <a:pt x="191" y="160"/>
                    <a:pt x="191" y="160"/>
                  </a:cubicBezTo>
                  <a:cubicBezTo>
                    <a:pt x="193" y="160"/>
                    <a:pt x="195" y="158"/>
                    <a:pt x="195" y="156"/>
                  </a:cubicBezTo>
                  <a:cubicBezTo>
                    <a:pt x="195" y="4"/>
                    <a:pt x="195" y="4"/>
                    <a:pt x="195" y="4"/>
                  </a:cubicBezTo>
                  <a:cubicBezTo>
                    <a:pt x="195" y="2"/>
                    <a:pt x="193" y="0"/>
                    <a:pt x="1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38" name="Freeform 24">
              <a:extLst>
                <a:ext uri="{FF2B5EF4-FFF2-40B4-BE49-F238E27FC236}">
                  <a16:creationId xmlns:a16="http://schemas.microsoft.com/office/drawing/2014/main" id="{8605C6EC-31F5-4FEF-BABD-5CCBA49861A3}"/>
                </a:ext>
              </a:extLst>
            </p:cNvPr>
            <p:cNvSpPr>
              <a:spLocks noEditPoints="1"/>
            </p:cNvSpPr>
            <p:nvPr/>
          </p:nvSpPr>
          <p:spPr bwMode="auto">
            <a:xfrm>
              <a:off x="9405938" y="2457450"/>
              <a:ext cx="409575" cy="292100"/>
            </a:xfrm>
            <a:custGeom>
              <a:avLst/>
              <a:gdLst>
                <a:gd name="T0" fmla="*/ 31 w 170"/>
                <a:gd name="T1" fmla="*/ 8 h 120"/>
                <a:gd name="T2" fmla="*/ 54 w 170"/>
                <a:gd name="T3" fmla="*/ 8 h 120"/>
                <a:gd name="T4" fmla="*/ 106 w 170"/>
                <a:gd name="T5" fmla="*/ 60 h 120"/>
                <a:gd name="T6" fmla="*/ 54 w 170"/>
                <a:gd name="T7" fmla="*/ 112 h 120"/>
                <a:gd name="T8" fmla="*/ 12 w 170"/>
                <a:gd name="T9" fmla="*/ 91 h 120"/>
                <a:gd name="T10" fmla="*/ 7 w 170"/>
                <a:gd name="T11" fmla="*/ 90 h 120"/>
                <a:gd name="T12" fmla="*/ 6 w 170"/>
                <a:gd name="T13" fmla="*/ 96 h 120"/>
                <a:gd name="T14" fmla="*/ 24 w 170"/>
                <a:gd name="T15" fmla="*/ 112 h 120"/>
                <a:gd name="T16" fmla="*/ 4 w 170"/>
                <a:gd name="T17" fmla="*/ 112 h 120"/>
                <a:gd name="T18" fmla="*/ 0 w 170"/>
                <a:gd name="T19" fmla="*/ 116 h 120"/>
                <a:gd name="T20" fmla="*/ 4 w 170"/>
                <a:gd name="T21" fmla="*/ 120 h 120"/>
                <a:gd name="T22" fmla="*/ 138 w 170"/>
                <a:gd name="T23" fmla="*/ 120 h 120"/>
                <a:gd name="T24" fmla="*/ 142 w 170"/>
                <a:gd name="T25" fmla="*/ 116 h 120"/>
                <a:gd name="T26" fmla="*/ 166 w 170"/>
                <a:gd name="T27" fmla="*/ 92 h 120"/>
                <a:gd name="T28" fmla="*/ 170 w 170"/>
                <a:gd name="T29" fmla="*/ 88 h 120"/>
                <a:gd name="T30" fmla="*/ 170 w 170"/>
                <a:gd name="T31" fmla="*/ 32 h 120"/>
                <a:gd name="T32" fmla="*/ 166 w 170"/>
                <a:gd name="T33" fmla="*/ 28 h 120"/>
                <a:gd name="T34" fmla="*/ 142 w 170"/>
                <a:gd name="T35" fmla="*/ 4 h 120"/>
                <a:gd name="T36" fmla="*/ 138 w 170"/>
                <a:gd name="T37" fmla="*/ 0 h 120"/>
                <a:gd name="T38" fmla="*/ 31 w 170"/>
                <a:gd name="T39" fmla="*/ 0 h 120"/>
                <a:gd name="T40" fmla="*/ 27 w 170"/>
                <a:gd name="T41" fmla="*/ 4 h 120"/>
                <a:gd name="T42" fmla="*/ 31 w 170"/>
                <a:gd name="T43" fmla="*/ 8 h 120"/>
                <a:gd name="T44" fmla="*/ 134 w 170"/>
                <a:gd name="T45" fmla="*/ 8 h 120"/>
                <a:gd name="T46" fmla="*/ 162 w 170"/>
                <a:gd name="T47" fmla="*/ 36 h 120"/>
                <a:gd name="T48" fmla="*/ 162 w 170"/>
                <a:gd name="T49" fmla="*/ 84 h 120"/>
                <a:gd name="T50" fmla="*/ 134 w 170"/>
                <a:gd name="T51" fmla="*/ 112 h 120"/>
                <a:gd name="T52" fmla="*/ 84 w 170"/>
                <a:gd name="T53" fmla="*/ 112 h 120"/>
                <a:gd name="T54" fmla="*/ 106 w 170"/>
                <a:gd name="T55" fmla="*/ 30 h 120"/>
                <a:gd name="T56" fmla="*/ 84 w 170"/>
                <a:gd name="T57" fmla="*/ 8 h 120"/>
                <a:gd name="T58" fmla="*/ 134 w 170"/>
                <a:gd name="T59"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20">
                  <a:moveTo>
                    <a:pt x="31" y="8"/>
                  </a:moveTo>
                  <a:cubicBezTo>
                    <a:pt x="54" y="8"/>
                    <a:pt x="54" y="8"/>
                    <a:pt x="54" y="8"/>
                  </a:cubicBezTo>
                  <a:cubicBezTo>
                    <a:pt x="83" y="8"/>
                    <a:pt x="106" y="31"/>
                    <a:pt x="106" y="60"/>
                  </a:cubicBezTo>
                  <a:cubicBezTo>
                    <a:pt x="106" y="89"/>
                    <a:pt x="83" y="112"/>
                    <a:pt x="54" y="112"/>
                  </a:cubicBezTo>
                  <a:cubicBezTo>
                    <a:pt x="38" y="112"/>
                    <a:pt x="22" y="104"/>
                    <a:pt x="12" y="91"/>
                  </a:cubicBezTo>
                  <a:cubicBezTo>
                    <a:pt x="11" y="89"/>
                    <a:pt x="9" y="89"/>
                    <a:pt x="7" y="90"/>
                  </a:cubicBezTo>
                  <a:cubicBezTo>
                    <a:pt x="5" y="92"/>
                    <a:pt x="5" y="94"/>
                    <a:pt x="6" y="96"/>
                  </a:cubicBezTo>
                  <a:cubicBezTo>
                    <a:pt x="11" y="103"/>
                    <a:pt x="17" y="108"/>
                    <a:pt x="24" y="112"/>
                  </a:cubicBezTo>
                  <a:cubicBezTo>
                    <a:pt x="4" y="112"/>
                    <a:pt x="4" y="112"/>
                    <a:pt x="4" y="112"/>
                  </a:cubicBezTo>
                  <a:cubicBezTo>
                    <a:pt x="1" y="112"/>
                    <a:pt x="0" y="114"/>
                    <a:pt x="0" y="116"/>
                  </a:cubicBezTo>
                  <a:cubicBezTo>
                    <a:pt x="0" y="118"/>
                    <a:pt x="1" y="120"/>
                    <a:pt x="4" y="120"/>
                  </a:cubicBezTo>
                  <a:cubicBezTo>
                    <a:pt x="138" y="120"/>
                    <a:pt x="138" y="120"/>
                    <a:pt x="138" y="120"/>
                  </a:cubicBezTo>
                  <a:cubicBezTo>
                    <a:pt x="140" y="120"/>
                    <a:pt x="142" y="118"/>
                    <a:pt x="142" y="116"/>
                  </a:cubicBezTo>
                  <a:cubicBezTo>
                    <a:pt x="142" y="103"/>
                    <a:pt x="153" y="92"/>
                    <a:pt x="166" y="92"/>
                  </a:cubicBezTo>
                  <a:cubicBezTo>
                    <a:pt x="168" y="92"/>
                    <a:pt x="170" y="90"/>
                    <a:pt x="170" y="88"/>
                  </a:cubicBezTo>
                  <a:cubicBezTo>
                    <a:pt x="170" y="32"/>
                    <a:pt x="170" y="32"/>
                    <a:pt x="170" y="32"/>
                  </a:cubicBezTo>
                  <a:cubicBezTo>
                    <a:pt x="170" y="30"/>
                    <a:pt x="168" y="28"/>
                    <a:pt x="166" y="28"/>
                  </a:cubicBezTo>
                  <a:cubicBezTo>
                    <a:pt x="153" y="28"/>
                    <a:pt x="142" y="17"/>
                    <a:pt x="142" y="4"/>
                  </a:cubicBezTo>
                  <a:cubicBezTo>
                    <a:pt x="142" y="2"/>
                    <a:pt x="140" y="0"/>
                    <a:pt x="138" y="0"/>
                  </a:cubicBezTo>
                  <a:cubicBezTo>
                    <a:pt x="31" y="0"/>
                    <a:pt x="31" y="0"/>
                    <a:pt x="31" y="0"/>
                  </a:cubicBezTo>
                  <a:cubicBezTo>
                    <a:pt x="29" y="0"/>
                    <a:pt x="27" y="2"/>
                    <a:pt x="27" y="4"/>
                  </a:cubicBezTo>
                  <a:cubicBezTo>
                    <a:pt x="27" y="6"/>
                    <a:pt x="29" y="8"/>
                    <a:pt x="31" y="8"/>
                  </a:cubicBezTo>
                  <a:close/>
                  <a:moveTo>
                    <a:pt x="134" y="8"/>
                  </a:moveTo>
                  <a:cubicBezTo>
                    <a:pt x="136" y="22"/>
                    <a:pt x="148" y="34"/>
                    <a:pt x="162" y="36"/>
                  </a:cubicBezTo>
                  <a:cubicBezTo>
                    <a:pt x="162" y="84"/>
                    <a:pt x="162" y="84"/>
                    <a:pt x="162" y="84"/>
                  </a:cubicBezTo>
                  <a:cubicBezTo>
                    <a:pt x="148" y="86"/>
                    <a:pt x="136" y="98"/>
                    <a:pt x="134" y="112"/>
                  </a:cubicBezTo>
                  <a:cubicBezTo>
                    <a:pt x="84" y="112"/>
                    <a:pt x="84" y="112"/>
                    <a:pt x="84" y="112"/>
                  </a:cubicBezTo>
                  <a:cubicBezTo>
                    <a:pt x="113" y="96"/>
                    <a:pt x="123" y="59"/>
                    <a:pt x="106" y="30"/>
                  </a:cubicBezTo>
                  <a:cubicBezTo>
                    <a:pt x="101" y="21"/>
                    <a:pt x="93" y="13"/>
                    <a:pt x="84" y="8"/>
                  </a:cubicBezTo>
                  <a:lnTo>
                    <a:pt x="13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39" name="Freeform 25">
              <a:extLst>
                <a:ext uri="{FF2B5EF4-FFF2-40B4-BE49-F238E27FC236}">
                  <a16:creationId xmlns:a16="http://schemas.microsoft.com/office/drawing/2014/main" id="{DB8487C7-3488-4DB1-9B05-E5E74E1F3E52}"/>
                </a:ext>
              </a:extLst>
            </p:cNvPr>
            <p:cNvSpPr>
              <a:spLocks noEditPoints="1"/>
            </p:cNvSpPr>
            <p:nvPr/>
          </p:nvSpPr>
          <p:spPr bwMode="auto">
            <a:xfrm>
              <a:off x="9498013" y="2516188"/>
              <a:ext cx="80963" cy="165100"/>
            </a:xfrm>
            <a:custGeom>
              <a:avLst/>
              <a:gdLst>
                <a:gd name="T0" fmla="*/ 6 w 34"/>
                <a:gd name="T1" fmla="*/ 50 h 68"/>
                <a:gd name="T2" fmla="*/ 1 w 34"/>
                <a:gd name="T3" fmla="*/ 51 h 68"/>
                <a:gd name="T4" fmla="*/ 0 w 34"/>
                <a:gd name="T5" fmla="*/ 54 h 68"/>
                <a:gd name="T6" fmla="*/ 1 w 34"/>
                <a:gd name="T7" fmla="*/ 56 h 68"/>
                <a:gd name="T8" fmla="*/ 12 w 34"/>
                <a:gd name="T9" fmla="*/ 62 h 68"/>
                <a:gd name="T10" fmla="*/ 12 w 34"/>
                <a:gd name="T11" fmla="*/ 64 h 68"/>
                <a:gd name="T12" fmla="*/ 16 w 34"/>
                <a:gd name="T13" fmla="*/ 68 h 68"/>
                <a:gd name="T14" fmla="*/ 20 w 34"/>
                <a:gd name="T15" fmla="*/ 64 h 68"/>
                <a:gd name="T16" fmla="*/ 20 w 34"/>
                <a:gd name="T17" fmla="*/ 62 h 68"/>
                <a:gd name="T18" fmla="*/ 33 w 34"/>
                <a:gd name="T19" fmla="*/ 49 h 68"/>
                <a:gd name="T20" fmla="*/ 20 w 34"/>
                <a:gd name="T21" fmla="*/ 33 h 68"/>
                <a:gd name="T22" fmla="*/ 20 w 34"/>
                <a:gd name="T23" fmla="*/ 18 h 68"/>
                <a:gd name="T24" fmla="*/ 26 w 34"/>
                <a:gd name="T25" fmla="*/ 20 h 68"/>
                <a:gd name="T26" fmla="*/ 31 w 34"/>
                <a:gd name="T27" fmla="*/ 19 h 68"/>
                <a:gd name="T28" fmla="*/ 30 w 34"/>
                <a:gd name="T29" fmla="*/ 14 h 68"/>
                <a:gd name="T30" fmla="*/ 30 w 34"/>
                <a:gd name="T31" fmla="*/ 14 h 68"/>
                <a:gd name="T32" fmla="*/ 20 w 34"/>
                <a:gd name="T33" fmla="*/ 10 h 68"/>
                <a:gd name="T34" fmla="*/ 20 w 34"/>
                <a:gd name="T35" fmla="*/ 4 h 68"/>
                <a:gd name="T36" fmla="*/ 16 w 34"/>
                <a:gd name="T37" fmla="*/ 0 h 68"/>
                <a:gd name="T38" fmla="*/ 12 w 34"/>
                <a:gd name="T39" fmla="*/ 4 h 68"/>
                <a:gd name="T40" fmla="*/ 12 w 34"/>
                <a:gd name="T41" fmla="*/ 11 h 68"/>
                <a:gd name="T42" fmla="*/ 1 w 34"/>
                <a:gd name="T43" fmla="*/ 23 h 68"/>
                <a:gd name="T44" fmla="*/ 12 w 34"/>
                <a:gd name="T45" fmla="*/ 38 h 68"/>
                <a:gd name="T46" fmla="*/ 12 w 34"/>
                <a:gd name="T47" fmla="*/ 54 h 68"/>
                <a:gd name="T48" fmla="*/ 6 w 34"/>
                <a:gd name="T49" fmla="*/ 50 h 68"/>
                <a:gd name="T50" fmla="*/ 12 w 34"/>
                <a:gd name="T51" fmla="*/ 29 h 68"/>
                <a:gd name="T52" fmla="*/ 9 w 34"/>
                <a:gd name="T53" fmla="*/ 23 h 68"/>
                <a:gd name="T54" fmla="*/ 11 w 34"/>
                <a:gd name="T55" fmla="*/ 19 h 68"/>
                <a:gd name="T56" fmla="*/ 12 w 34"/>
                <a:gd name="T57" fmla="*/ 19 h 68"/>
                <a:gd name="T58" fmla="*/ 12 w 34"/>
                <a:gd name="T59" fmla="*/ 29 h 68"/>
                <a:gd name="T60" fmla="*/ 25 w 34"/>
                <a:gd name="T61" fmla="*/ 49 h 68"/>
                <a:gd name="T62" fmla="*/ 20 w 34"/>
                <a:gd name="T63" fmla="*/ 54 h 68"/>
                <a:gd name="T64" fmla="*/ 20 w 34"/>
                <a:gd name="T65" fmla="*/ 42 h 68"/>
                <a:gd name="T66" fmla="*/ 25 w 34"/>
                <a:gd name="T67" fmla="*/ 4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68">
                  <a:moveTo>
                    <a:pt x="6" y="50"/>
                  </a:moveTo>
                  <a:cubicBezTo>
                    <a:pt x="5" y="49"/>
                    <a:pt x="2" y="49"/>
                    <a:pt x="1" y="51"/>
                  </a:cubicBezTo>
                  <a:cubicBezTo>
                    <a:pt x="0" y="52"/>
                    <a:pt x="0" y="53"/>
                    <a:pt x="0" y="54"/>
                  </a:cubicBezTo>
                  <a:cubicBezTo>
                    <a:pt x="0" y="55"/>
                    <a:pt x="1" y="56"/>
                    <a:pt x="1" y="56"/>
                  </a:cubicBezTo>
                  <a:cubicBezTo>
                    <a:pt x="5" y="59"/>
                    <a:pt x="8" y="61"/>
                    <a:pt x="12" y="62"/>
                  </a:cubicBezTo>
                  <a:cubicBezTo>
                    <a:pt x="12" y="64"/>
                    <a:pt x="12" y="64"/>
                    <a:pt x="12" y="64"/>
                  </a:cubicBezTo>
                  <a:cubicBezTo>
                    <a:pt x="12" y="67"/>
                    <a:pt x="14" y="68"/>
                    <a:pt x="16" y="68"/>
                  </a:cubicBezTo>
                  <a:cubicBezTo>
                    <a:pt x="18" y="68"/>
                    <a:pt x="20" y="67"/>
                    <a:pt x="20" y="64"/>
                  </a:cubicBezTo>
                  <a:cubicBezTo>
                    <a:pt x="20" y="62"/>
                    <a:pt x="20" y="62"/>
                    <a:pt x="20" y="62"/>
                  </a:cubicBezTo>
                  <a:cubicBezTo>
                    <a:pt x="27" y="61"/>
                    <a:pt x="32" y="56"/>
                    <a:pt x="33" y="49"/>
                  </a:cubicBezTo>
                  <a:cubicBezTo>
                    <a:pt x="34" y="41"/>
                    <a:pt x="27" y="36"/>
                    <a:pt x="20" y="33"/>
                  </a:cubicBezTo>
                  <a:cubicBezTo>
                    <a:pt x="20" y="18"/>
                    <a:pt x="20" y="18"/>
                    <a:pt x="20" y="18"/>
                  </a:cubicBezTo>
                  <a:cubicBezTo>
                    <a:pt x="22" y="18"/>
                    <a:pt x="24" y="19"/>
                    <a:pt x="26" y="20"/>
                  </a:cubicBezTo>
                  <a:cubicBezTo>
                    <a:pt x="28" y="21"/>
                    <a:pt x="30" y="21"/>
                    <a:pt x="31" y="19"/>
                  </a:cubicBezTo>
                  <a:cubicBezTo>
                    <a:pt x="32" y="17"/>
                    <a:pt x="32" y="15"/>
                    <a:pt x="30" y="14"/>
                  </a:cubicBezTo>
                  <a:cubicBezTo>
                    <a:pt x="30" y="14"/>
                    <a:pt x="30" y="14"/>
                    <a:pt x="30" y="14"/>
                  </a:cubicBezTo>
                  <a:cubicBezTo>
                    <a:pt x="27" y="12"/>
                    <a:pt x="24" y="11"/>
                    <a:pt x="20" y="10"/>
                  </a:cubicBezTo>
                  <a:cubicBezTo>
                    <a:pt x="20" y="4"/>
                    <a:pt x="20" y="4"/>
                    <a:pt x="20" y="4"/>
                  </a:cubicBezTo>
                  <a:cubicBezTo>
                    <a:pt x="20" y="1"/>
                    <a:pt x="18" y="0"/>
                    <a:pt x="16" y="0"/>
                  </a:cubicBezTo>
                  <a:cubicBezTo>
                    <a:pt x="14" y="0"/>
                    <a:pt x="12" y="1"/>
                    <a:pt x="12" y="4"/>
                  </a:cubicBezTo>
                  <a:cubicBezTo>
                    <a:pt x="12" y="11"/>
                    <a:pt x="12" y="11"/>
                    <a:pt x="12" y="11"/>
                  </a:cubicBezTo>
                  <a:cubicBezTo>
                    <a:pt x="6" y="12"/>
                    <a:pt x="2" y="17"/>
                    <a:pt x="1" y="23"/>
                  </a:cubicBezTo>
                  <a:cubicBezTo>
                    <a:pt x="1" y="31"/>
                    <a:pt x="6" y="35"/>
                    <a:pt x="12" y="38"/>
                  </a:cubicBezTo>
                  <a:cubicBezTo>
                    <a:pt x="12" y="54"/>
                    <a:pt x="12" y="54"/>
                    <a:pt x="12" y="54"/>
                  </a:cubicBezTo>
                  <a:cubicBezTo>
                    <a:pt x="10" y="53"/>
                    <a:pt x="8" y="52"/>
                    <a:pt x="6" y="50"/>
                  </a:cubicBezTo>
                  <a:close/>
                  <a:moveTo>
                    <a:pt x="12" y="29"/>
                  </a:moveTo>
                  <a:cubicBezTo>
                    <a:pt x="10" y="28"/>
                    <a:pt x="9" y="26"/>
                    <a:pt x="9" y="23"/>
                  </a:cubicBezTo>
                  <a:cubicBezTo>
                    <a:pt x="9" y="22"/>
                    <a:pt x="10" y="20"/>
                    <a:pt x="11" y="19"/>
                  </a:cubicBezTo>
                  <a:cubicBezTo>
                    <a:pt x="12" y="19"/>
                    <a:pt x="12" y="19"/>
                    <a:pt x="12" y="19"/>
                  </a:cubicBezTo>
                  <a:lnTo>
                    <a:pt x="12" y="29"/>
                  </a:lnTo>
                  <a:close/>
                  <a:moveTo>
                    <a:pt x="25" y="49"/>
                  </a:moveTo>
                  <a:cubicBezTo>
                    <a:pt x="25" y="52"/>
                    <a:pt x="23" y="54"/>
                    <a:pt x="20" y="54"/>
                  </a:cubicBezTo>
                  <a:cubicBezTo>
                    <a:pt x="20" y="42"/>
                    <a:pt x="20" y="42"/>
                    <a:pt x="20" y="42"/>
                  </a:cubicBezTo>
                  <a:cubicBezTo>
                    <a:pt x="24" y="44"/>
                    <a:pt x="25" y="46"/>
                    <a:pt x="25"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0" name="Oval 26">
              <a:extLst>
                <a:ext uri="{FF2B5EF4-FFF2-40B4-BE49-F238E27FC236}">
                  <a16:creationId xmlns:a16="http://schemas.microsoft.com/office/drawing/2014/main" id="{DF31D050-E1FF-4383-A920-E8339CEEFA84}"/>
                </a:ext>
              </a:extLst>
            </p:cNvPr>
            <p:cNvSpPr>
              <a:spLocks noChangeArrowheads="1"/>
            </p:cNvSpPr>
            <p:nvPr/>
          </p:nvSpPr>
          <p:spPr bwMode="auto">
            <a:xfrm>
              <a:off x="9709151" y="2584450"/>
              <a:ext cx="28575"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1" name="Freeform 27">
              <a:extLst>
                <a:ext uri="{FF2B5EF4-FFF2-40B4-BE49-F238E27FC236}">
                  <a16:creationId xmlns:a16="http://schemas.microsoft.com/office/drawing/2014/main" id="{87050817-975F-48AE-A2DE-0934A81A2B36}"/>
                </a:ext>
              </a:extLst>
            </p:cNvPr>
            <p:cNvSpPr>
              <a:spLocks/>
            </p:cNvSpPr>
            <p:nvPr/>
          </p:nvSpPr>
          <p:spPr bwMode="auto">
            <a:xfrm>
              <a:off x="9323388" y="2457450"/>
              <a:ext cx="125413" cy="19050"/>
            </a:xfrm>
            <a:custGeom>
              <a:avLst/>
              <a:gdLst>
                <a:gd name="T0" fmla="*/ 4 w 52"/>
                <a:gd name="T1" fmla="*/ 8 h 8"/>
                <a:gd name="T2" fmla="*/ 48 w 52"/>
                <a:gd name="T3" fmla="*/ 8 h 8"/>
                <a:gd name="T4" fmla="*/ 52 w 52"/>
                <a:gd name="T5" fmla="*/ 4 h 8"/>
                <a:gd name="T6" fmla="*/ 48 w 52"/>
                <a:gd name="T7" fmla="*/ 0 h 8"/>
                <a:gd name="T8" fmla="*/ 4 w 52"/>
                <a:gd name="T9" fmla="*/ 0 h 8"/>
                <a:gd name="T10" fmla="*/ 0 w 52"/>
                <a:gd name="T11" fmla="*/ 4 h 8"/>
                <a:gd name="T12" fmla="*/ 4 w 5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2" h="8">
                  <a:moveTo>
                    <a:pt x="4" y="8"/>
                  </a:moveTo>
                  <a:cubicBezTo>
                    <a:pt x="48" y="8"/>
                    <a:pt x="48" y="8"/>
                    <a:pt x="48" y="8"/>
                  </a:cubicBezTo>
                  <a:cubicBezTo>
                    <a:pt x="50" y="8"/>
                    <a:pt x="52" y="6"/>
                    <a:pt x="52" y="4"/>
                  </a:cubicBezTo>
                  <a:cubicBezTo>
                    <a:pt x="52" y="2"/>
                    <a:pt x="50" y="0"/>
                    <a:pt x="48"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2" name="Freeform 28">
              <a:extLst>
                <a:ext uri="{FF2B5EF4-FFF2-40B4-BE49-F238E27FC236}">
                  <a16:creationId xmlns:a16="http://schemas.microsoft.com/office/drawing/2014/main" id="{6918AD1A-241B-46B2-A9E9-D14CD50E798E}"/>
                </a:ext>
              </a:extLst>
            </p:cNvPr>
            <p:cNvSpPr>
              <a:spLocks/>
            </p:cNvSpPr>
            <p:nvPr/>
          </p:nvSpPr>
          <p:spPr bwMode="auto">
            <a:xfrm>
              <a:off x="9237663" y="2457450"/>
              <a:ext cx="38100" cy="19050"/>
            </a:xfrm>
            <a:custGeom>
              <a:avLst/>
              <a:gdLst>
                <a:gd name="T0" fmla="*/ 4 w 16"/>
                <a:gd name="T1" fmla="*/ 8 h 8"/>
                <a:gd name="T2" fmla="*/ 12 w 16"/>
                <a:gd name="T3" fmla="*/ 8 h 8"/>
                <a:gd name="T4" fmla="*/ 16 w 16"/>
                <a:gd name="T5" fmla="*/ 4 h 8"/>
                <a:gd name="T6" fmla="*/ 12 w 16"/>
                <a:gd name="T7" fmla="*/ 0 h 8"/>
                <a:gd name="T8" fmla="*/ 4 w 16"/>
                <a:gd name="T9" fmla="*/ 0 h 8"/>
                <a:gd name="T10" fmla="*/ 0 w 16"/>
                <a:gd name="T11" fmla="*/ 4 h 8"/>
                <a:gd name="T12" fmla="*/ 4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4" y="8"/>
                  </a:moveTo>
                  <a:cubicBezTo>
                    <a:pt x="12" y="8"/>
                    <a:pt x="12" y="8"/>
                    <a:pt x="12" y="8"/>
                  </a:cubicBezTo>
                  <a:cubicBezTo>
                    <a:pt x="14" y="8"/>
                    <a:pt x="16" y="6"/>
                    <a:pt x="16" y="4"/>
                  </a:cubicBezTo>
                  <a:cubicBezTo>
                    <a:pt x="16" y="2"/>
                    <a:pt x="14" y="0"/>
                    <a:pt x="12"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3" name="Freeform 29">
              <a:extLst>
                <a:ext uri="{FF2B5EF4-FFF2-40B4-BE49-F238E27FC236}">
                  <a16:creationId xmlns:a16="http://schemas.microsoft.com/office/drawing/2014/main" id="{3417328D-2566-4E4A-87CF-2A6646FF8213}"/>
                </a:ext>
              </a:extLst>
            </p:cNvPr>
            <p:cNvSpPr>
              <a:spLocks/>
            </p:cNvSpPr>
            <p:nvPr/>
          </p:nvSpPr>
          <p:spPr bwMode="auto">
            <a:xfrm>
              <a:off x="9294813" y="2660650"/>
              <a:ext cx="68263" cy="20637"/>
            </a:xfrm>
            <a:custGeom>
              <a:avLst/>
              <a:gdLst>
                <a:gd name="T0" fmla="*/ 24 w 28"/>
                <a:gd name="T1" fmla="*/ 0 h 8"/>
                <a:gd name="T2" fmla="*/ 4 w 28"/>
                <a:gd name="T3" fmla="*/ 0 h 8"/>
                <a:gd name="T4" fmla="*/ 0 w 28"/>
                <a:gd name="T5" fmla="*/ 4 h 8"/>
                <a:gd name="T6" fmla="*/ 4 w 28"/>
                <a:gd name="T7" fmla="*/ 8 h 8"/>
                <a:gd name="T8" fmla="*/ 24 w 28"/>
                <a:gd name="T9" fmla="*/ 8 h 8"/>
                <a:gd name="T10" fmla="*/ 28 w 28"/>
                <a:gd name="T11" fmla="*/ 4 h 8"/>
                <a:gd name="T12" fmla="*/ 24 w 2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8" h="8">
                  <a:moveTo>
                    <a:pt x="24" y="0"/>
                  </a:moveTo>
                  <a:cubicBezTo>
                    <a:pt x="4" y="0"/>
                    <a:pt x="4" y="0"/>
                    <a:pt x="4" y="0"/>
                  </a:cubicBezTo>
                  <a:cubicBezTo>
                    <a:pt x="2" y="0"/>
                    <a:pt x="0" y="2"/>
                    <a:pt x="0" y="4"/>
                  </a:cubicBezTo>
                  <a:cubicBezTo>
                    <a:pt x="0" y="6"/>
                    <a:pt x="2" y="8"/>
                    <a:pt x="4" y="8"/>
                  </a:cubicBezTo>
                  <a:cubicBezTo>
                    <a:pt x="24" y="8"/>
                    <a:pt x="24" y="8"/>
                    <a:pt x="24" y="8"/>
                  </a:cubicBezTo>
                  <a:cubicBezTo>
                    <a:pt x="26" y="8"/>
                    <a:pt x="28" y="6"/>
                    <a:pt x="28" y="4"/>
                  </a:cubicBezTo>
                  <a:cubicBezTo>
                    <a:pt x="28" y="2"/>
                    <a:pt x="26"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4" name="Freeform 30">
              <a:extLst>
                <a:ext uri="{FF2B5EF4-FFF2-40B4-BE49-F238E27FC236}">
                  <a16:creationId xmlns:a16="http://schemas.microsoft.com/office/drawing/2014/main" id="{DB14CFDB-F255-4A8B-A074-EB3A3F23AD7C}"/>
                </a:ext>
              </a:extLst>
            </p:cNvPr>
            <p:cNvSpPr>
              <a:spLocks/>
            </p:cNvSpPr>
            <p:nvPr/>
          </p:nvSpPr>
          <p:spPr bwMode="auto">
            <a:xfrm>
              <a:off x="9367838" y="2603500"/>
              <a:ext cx="57150" cy="19050"/>
            </a:xfrm>
            <a:custGeom>
              <a:avLst/>
              <a:gdLst>
                <a:gd name="T0" fmla="*/ 24 w 24"/>
                <a:gd name="T1" fmla="*/ 4 h 8"/>
                <a:gd name="T2" fmla="*/ 20 w 24"/>
                <a:gd name="T3" fmla="*/ 0 h 8"/>
                <a:gd name="T4" fmla="*/ 4 w 24"/>
                <a:gd name="T5" fmla="*/ 0 h 8"/>
                <a:gd name="T6" fmla="*/ 0 w 24"/>
                <a:gd name="T7" fmla="*/ 4 h 8"/>
                <a:gd name="T8" fmla="*/ 4 w 24"/>
                <a:gd name="T9" fmla="*/ 8 h 8"/>
                <a:gd name="T10" fmla="*/ 20 w 24"/>
                <a:gd name="T11" fmla="*/ 8 h 8"/>
                <a:gd name="T12" fmla="*/ 24 w 2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4" y="4"/>
                  </a:moveTo>
                  <a:cubicBezTo>
                    <a:pt x="24" y="2"/>
                    <a:pt x="22" y="0"/>
                    <a:pt x="20" y="0"/>
                  </a:cubicBezTo>
                  <a:cubicBezTo>
                    <a:pt x="4" y="0"/>
                    <a:pt x="4" y="0"/>
                    <a:pt x="4" y="0"/>
                  </a:cubicBezTo>
                  <a:cubicBezTo>
                    <a:pt x="2" y="0"/>
                    <a:pt x="0" y="2"/>
                    <a:pt x="0" y="4"/>
                  </a:cubicBezTo>
                  <a:cubicBezTo>
                    <a:pt x="0" y="6"/>
                    <a:pt x="2" y="8"/>
                    <a:pt x="4" y="8"/>
                  </a:cubicBezTo>
                  <a:cubicBezTo>
                    <a:pt x="20" y="8"/>
                    <a:pt x="20" y="8"/>
                    <a:pt x="20" y="8"/>
                  </a:cubicBezTo>
                  <a:cubicBezTo>
                    <a:pt x="22" y="8"/>
                    <a:pt x="24" y="6"/>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5" name="Freeform 31">
              <a:extLst>
                <a:ext uri="{FF2B5EF4-FFF2-40B4-BE49-F238E27FC236}">
                  <a16:creationId xmlns:a16="http://schemas.microsoft.com/office/drawing/2014/main" id="{A9F4A40F-E6F3-454F-9C04-0D237C858E99}"/>
                </a:ext>
              </a:extLst>
            </p:cNvPr>
            <p:cNvSpPr>
              <a:spLocks/>
            </p:cNvSpPr>
            <p:nvPr/>
          </p:nvSpPr>
          <p:spPr bwMode="auto">
            <a:xfrm>
              <a:off x="9256713" y="2525713"/>
              <a:ext cx="96838" cy="19050"/>
            </a:xfrm>
            <a:custGeom>
              <a:avLst/>
              <a:gdLst>
                <a:gd name="T0" fmla="*/ 4 w 40"/>
                <a:gd name="T1" fmla="*/ 0 h 8"/>
                <a:gd name="T2" fmla="*/ 0 w 40"/>
                <a:gd name="T3" fmla="*/ 4 h 8"/>
                <a:gd name="T4" fmla="*/ 4 w 40"/>
                <a:gd name="T5" fmla="*/ 8 h 8"/>
                <a:gd name="T6" fmla="*/ 36 w 40"/>
                <a:gd name="T7" fmla="*/ 8 h 8"/>
                <a:gd name="T8" fmla="*/ 40 w 40"/>
                <a:gd name="T9" fmla="*/ 4 h 8"/>
                <a:gd name="T10" fmla="*/ 36 w 40"/>
                <a:gd name="T11" fmla="*/ 0 h 8"/>
                <a:gd name="T12" fmla="*/ 4 w 4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0" h="8">
                  <a:moveTo>
                    <a:pt x="4" y="0"/>
                  </a:moveTo>
                  <a:cubicBezTo>
                    <a:pt x="2" y="0"/>
                    <a:pt x="0" y="2"/>
                    <a:pt x="0" y="4"/>
                  </a:cubicBezTo>
                  <a:cubicBezTo>
                    <a:pt x="0" y="6"/>
                    <a:pt x="2" y="8"/>
                    <a:pt x="4" y="8"/>
                  </a:cubicBezTo>
                  <a:cubicBezTo>
                    <a:pt x="36" y="8"/>
                    <a:pt x="36" y="8"/>
                    <a:pt x="36" y="8"/>
                  </a:cubicBezTo>
                  <a:cubicBezTo>
                    <a:pt x="38" y="8"/>
                    <a:pt x="40" y="6"/>
                    <a:pt x="40" y="4"/>
                  </a:cubicBezTo>
                  <a:cubicBezTo>
                    <a:pt x="40" y="2"/>
                    <a:pt x="38" y="0"/>
                    <a:pt x="36" y="0"/>
                  </a:cubicBez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6" name="Freeform 32">
              <a:extLst>
                <a:ext uri="{FF2B5EF4-FFF2-40B4-BE49-F238E27FC236}">
                  <a16:creationId xmlns:a16="http://schemas.microsoft.com/office/drawing/2014/main" id="{2B768A24-DE12-4175-8909-70A08A742D18}"/>
                </a:ext>
              </a:extLst>
            </p:cNvPr>
            <p:cNvSpPr>
              <a:spLocks/>
            </p:cNvSpPr>
            <p:nvPr/>
          </p:nvSpPr>
          <p:spPr bwMode="auto">
            <a:xfrm>
              <a:off x="9382126" y="2525713"/>
              <a:ext cx="57150" cy="19050"/>
            </a:xfrm>
            <a:custGeom>
              <a:avLst/>
              <a:gdLst>
                <a:gd name="T0" fmla="*/ 24 w 24"/>
                <a:gd name="T1" fmla="*/ 4 h 8"/>
                <a:gd name="T2" fmla="*/ 20 w 24"/>
                <a:gd name="T3" fmla="*/ 0 h 8"/>
                <a:gd name="T4" fmla="*/ 4 w 24"/>
                <a:gd name="T5" fmla="*/ 0 h 8"/>
                <a:gd name="T6" fmla="*/ 0 w 24"/>
                <a:gd name="T7" fmla="*/ 4 h 8"/>
                <a:gd name="T8" fmla="*/ 4 w 24"/>
                <a:gd name="T9" fmla="*/ 8 h 8"/>
                <a:gd name="T10" fmla="*/ 20 w 24"/>
                <a:gd name="T11" fmla="*/ 8 h 8"/>
                <a:gd name="T12" fmla="*/ 24 w 2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4" y="4"/>
                  </a:moveTo>
                  <a:cubicBezTo>
                    <a:pt x="24" y="2"/>
                    <a:pt x="22" y="0"/>
                    <a:pt x="20" y="0"/>
                  </a:cubicBezTo>
                  <a:cubicBezTo>
                    <a:pt x="4" y="0"/>
                    <a:pt x="4" y="0"/>
                    <a:pt x="4" y="0"/>
                  </a:cubicBezTo>
                  <a:cubicBezTo>
                    <a:pt x="2" y="0"/>
                    <a:pt x="0" y="2"/>
                    <a:pt x="0" y="4"/>
                  </a:cubicBezTo>
                  <a:cubicBezTo>
                    <a:pt x="0" y="6"/>
                    <a:pt x="2" y="8"/>
                    <a:pt x="4" y="8"/>
                  </a:cubicBezTo>
                  <a:cubicBezTo>
                    <a:pt x="20" y="8"/>
                    <a:pt x="20" y="8"/>
                    <a:pt x="20" y="8"/>
                  </a:cubicBezTo>
                  <a:cubicBezTo>
                    <a:pt x="22" y="8"/>
                    <a:pt x="24" y="6"/>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7" name="Freeform 33">
              <a:extLst>
                <a:ext uri="{FF2B5EF4-FFF2-40B4-BE49-F238E27FC236}">
                  <a16:creationId xmlns:a16="http://schemas.microsoft.com/office/drawing/2014/main" id="{DD6091A2-7CB8-42B1-BDC1-DDB27A3B8FFF}"/>
                </a:ext>
              </a:extLst>
            </p:cNvPr>
            <p:cNvSpPr>
              <a:spLocks/>
            </p:cNvSpPr>
            <p:nvPr/>
          </p:nvSpPr>
          <p:spPr bwMode="auto">
            <a:xfrm>
              <a:off x="9209088" y="2603500"/>
              <a:ext cx="133350" cy="19050"/>
            </a:xfrm>
            <a:custGeom>
              <a:avLst/>
              <a:gdLst>
                <a:gd name="T0" fmla="*/ 4 w 56"/>
                <a:gd name="T1" fmla="*/ 8 h 8"/>
                <a:gd name="T2" fmla="*/ 52 w 56"/>
                <a:gd name="T3" fmla="*/ 8 h 8"/>
                <a:gd name="T4" fmla="*/ 56 w 56"/>
                <a:gd name="T5" fmla="*/ 4 h 8"/>
                <a:gd name="T6" fmla="*/ 52 w 56"/>
                <a:gd name="T7" fmla="*/ 0 h 8"/>
                <a:gd name="T8" fmla="*/ 4 w 56"/>
                <a:gd name="T9" fmla="*/ 0 h 8"/>
                <a:gd name="T10" fmla="*/ 0 w 56"/>
                <a:gd name="T11" fmla="*/ 4 h 8"/>
                <a:gd name="T12" fmla="*/ 4 w 5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6" h="8">
                  <a:moveTo>
                    <a:pt x="4" y="8"/>
                  </a:moveTo>
                  <a:cubicBezTo>
                    <a:pt x="52" y="8"/>
                    <a:pt x="52" y="8"/>
                    <a:pt x="52" y="8"/>
                  </a:cubicBezTo>
                  <a:cubicBezTo>
                    <a:pt x="54" y="8"/>
                    <a:pt x="56" y="6"/>
                    <a:pt x="56" y="4"/>
                  </a:cubicBezTo>
                  <a:cubicBezTo>
                    <a:pt x="56" y="2"/>
                    <a:pt x="54" y="0"/>
                    <a:pt x="52"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sp>
          <p:nvSpPr>
            <p:cNvPr id="48" name="Freeform 34">
              <a:extLst>
                <a:ext uri="{FF2B5EF4-FFF2-40B4-BE49-F238E27FC236}">
                  <a16:creationId xmlns:a16="http://schemas.microsoft.com/office/drawing/2014/main" id="{5286A71A-EE6C-4E4E-B2C1-892A1DC6F043}"/>
                </a:ext>
              </a:extLst>
            </p:cNvPr>
            <p:cNvSpPr>
              <a:spLocks/>
            </p:cNvSpPr>
            <p:nvPr/>
          </p:nvSpPr>
          <p:spPr bwMode="auto">
            <a:xfrm>
              <a:off x="9209088" y="2728913"/>
              <a:ext cx="144463" cy="20637"/>
            </a:xfrm>
            <a:custGeom>
              <a:avLst/>
              <a:gdLst>
                <a:gd name="T0" fmla="*/ 56 w 60"/>
                <a:gd name="T1" fmla="*/ 0 h 8"/>
                <a:gd name="T2" fmla="*/ 4 w 60"/>
                <a:gd name="T3" fmla="*/ 0 h 8"/>
                <a:gd name="T4" fmla="*/ 0 w 60"/>
                <a:gd name="T5" fmla="*/ 4 h 8"/>
                <a:gd name="T6" fmla="*/ 4 w 60"/>
                <a:gd name="T7" fmla="*/ 8 h 8"/>
                <a:gd name="T8" fmla="*/ 56 w 60"/>
                <a:gd name="T9" fmla="*/ 8 h 8"/>
                <a:gd name="T10" fmla="*/ 60 w 60"/>
                <a:gd name="T11" fmla="*/ 4 h 8"/>
                <a:gd name="T12" fmla="*/ 56 w 6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0" h="8">
                  <a:moveTo>
                    <a:pt x="56" y="0"/>
                  </a:moveTo>
                  <a:cubicBezTo>
                    <a:pt x="4" y="0"/>
                    <a:pt x="4" y="0"/>
                    <a:pt x="4" y="0"/>
                  </a:cubicBezTo>
                  <a:cubicBezTo>
                    <a:pt x="2" y="0"/>
                    <a:pt x="0" y="2"/>
                    <a:pt x="0" y="4"/>
                  </a:cubicBezTo>
                  <a:cubicBezTo>
                    <a:pt x="0" y="6"/>
                    <a:pt x="2" y="8"/>
                    <a:pt x="4" y="8"/>
                  </a:cubicBezTo>
                  <a:cubicBezTo>
                    <a:pt x="56" y="8"/>
                    <a:pt x="56" y="8"/>
                    <a:pt x="56" y="8"/>
                  </a:cubicBezTo>
                  <a:cubicBezTo>
                    <a:pt x="58" y="8"/>
                    <a:pt x="60" y="6"/>
                    <a:pt x="60" y="4"/>
                  </a:cubicBezTo>
                  <a:cubicBezTo>
                    <a:pt x="60" y="2"/>
                    <a:pt x="58"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CA" sz="1799"/>
            </a:p>
          </p:txBody>
        </p:sp>
      </p:grpSp>
      <p:sp>
        <p:nvSpPr>
          <p:cNvPr id="54" name="Rectangle 53">
            <a:extLst>
              <a:ext uri="{FF2B5EF4-FFF2-40B4-BE49-F238E27FC236}">
                <a16:creationId xmlns:a16="http://schemas.microsoft.com/office/drawing/2014/main" id="{EB70E00F-721A-4F95-8293-CEDC0F57FC8F}"/>
              </a:ext>
            </a:extLst>
          </p:cNvPr>
          <p:cNvSpPr/>
          <p:nvPr/>
        </p:nvSpPr>
        <p:spPr>
          <a:xfrm>
            <a:off x="457081" y="3862357"/>
            <a:ext cx="3551900" cy="97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999" dirty="0">
                <a:solidFill>
                  <a:schemeClr val="tx1"/>
                </a:solidFill>
              </a:rPr>
              <a:t>Pays high interest – </a:t>
            </a:r>
            <a:br>
              <a:rPr lang="en-US" sz="1999" dirty="0">
                <a:solidFill>
                  <a:schemeClr val="tx1"/>
                </a:solidFill>
              </a:rPr>
            </a:br>
            <a:r>
              <a:rPr lang="en-US" sz="1999" dirty="0">
                <a:solidFill>
                  <a:schemeClr val="tx1"/>
                </a:solidFill>
              </a:rPr>
              <a:t>no minimums</a:t>
            </a:r>
          </a:p>
        </p:txBody>
      </p:sp>
      <p:sp>
        <p:nvSpPr>
          <p:cNvPr id="55" name="Rectangle 54">
            <a:extLst>
              <a:ext uri="{FF2B5EF4-FFF2-40B4-BE49-F238E27FC236}">
                <a16:creationId xmlns:a16="http://schemas.microsoft.com/office/drawing/2014/main" id="{E3ADB9F7-FB65-4BE5-A641-0E88F3383B52}"/>
              </a:ext>
            </a:extLst>
          </p:cNvPr>
          <p:cNvSpPr/>
          <p:nvPr/>
        </p:nvSpPr>
        <p:spPr>
          <a:xfrm>
            <a:off x="4323039" y="3862357"/>
            <a:ext cx="3551900" cy="97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999" dirty="0">
                <a:solidFill>
                  <a:schemeClr val="tx1"/>
                </a:solidFill>
              </a:rPr>
              <a:t>Liquid – </a:t>
            </a:r>
            <a:br>
              <a:rPr lang="en-CA" sz="1999" dirty="0">
                <a:solidFill>
                  <a:schemeClr val="tx1"/>
                </a:solidFill>
              </a:rPr>
            </a:br>
            <a:r>
              <a:rPr lang="en-CA" sz="1999" dirty="0">
                <a:solidFill>
                  <a:schemeClr val="tx1"/>
                </a:solidFill>
              </a:rPr>
              <a:t>better than GICs</a:t>
            </a:r>
          </a:p>
        </p:txBody>
      </p:sp>
      <p:sp>
        <p:nvSpPr>
          <p:cNvPr id="56" name="Rectangle 55">
            <a:extLst>
              <a:ext uri="{FF2B5EF4-FFF2-40B4-BE49-F238E27FC236}">
                <a16:creationId xmlns:a16="http://schemas.microsoft.com/office/drawing/2014/main" id="{AEE540D9-1D31-4F78-BE14-D9E4931732AC}"/>
              </a:ext>
            </a:extLst>
          </p:cNvPr>
          <p:cNvSpPr/>
          <p:nvPr/>
        </p:nvSpPr>
        <p:spPr>
          <a:xfrm>
            <a:off x="8188997" y="3862357"/>
            <a:ext cx="3551900" cy="971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999" dirty="0">
                <a:solidFill>
                  <a:schemeClr val="tx1"/>
                </a:solidFill>
              </a:rPr>
              <a:t>Great solution for </a:t>
            </a:r>
            <a:br>
              <a:rPr lang="en-US" sz="1999" dirty="0">
                <a:solidFill>
                  <a:schemeClr val="tx1"/>
                </a:solidFill>
              </a:rPr>
            </a:br>
            <a:r>
              <a:rPr lang="en-US" sz="1999" dirty="0">
                <a:solidFill>
                  <a:schemeClr val="tx1"/>
                </a:solidFill>
              </a:rPr>
              <a:t>seasonal income</a:t>
            </a:r>
          </a:p>
        </p:txBody>
      </p:sp>
      <p:grpSp>
        <p:nvGrpSpPr>
          <p:cNvPr id="61" name="Group 60">
            <a:extLst>
              <a:ext uri="{FF2B5EF4-FFF2-40B4-BE49-F238E27FC236}">
                <a16:creationId xmlns:a16="http://schemas.microsoft.com/office/drawing/2014/main" id="{0DE5E9A0-FAFF-43CC-A5B0-AFD569D71BF7}"/>
              </a:ext>
            </a:extLst>
          </p:cNvPr>
          <p:cNvGrpSpPr/>
          <p:nvPr/>
        </p:nvGrpSpPr>
        <p:grpSpPr>
          <a:xfrm>
            <a:off x="1862867" y="2423132"/>
            <a:ext cx="740328" cy="1142905"/>
            <a:chOff x="11247438" y="962026"/>
            <a:chExt cx="344487" cy="531813"/>
          </a:xfrm>
          <a:noFill/>
        </p:grpSpPr>
        <p:sp>
          <p:nvSpPr>
            <p:cNvPr id="59" name="Freeform 38">
              <a:extLst>
                <a:ext uri="{FF2B5EF4-FFF2-40B4-BE49-F238E27FC236}">
                  <a16:creationId xmlns:a16="http://schemas.microsoft.com/office/drawing/2014/main" id="{1AC3009D-0B9F-47ED-9BB8-27A50D7FCF9F}"/>
                </a:ext>
              </a:extLst>
            </p:cNvPr>
            <p:cNvSpPr>
              <a:spLocks/>
            </p:cNvSpPr>
            <p:nvPr/>
          </p:nvSpPr>
          <p:spPr bwMode="auto">
            <a:xfrm>
              <a:off x="11356975" y="962026"/>
              <a:ext cx="234950" cy="531813"/>
            </a:xfrm>
            <a:custGeom>
              <a:avLst/>
              <a:gdLst>
                <a:gd name="T0" fmla="*/ 36 w 148"/>
                <a:gd name="T1" fmla="*/ 148 h 335"/>
                <a:gd name="T2" fmla="*/ 36 w 148"/>
                <a:gd name="T3" fmla="*/ 91 h 335"/>
                <a:gd name="T4" fmla="*/ 0 w 148"/>
                <a:gd name="T5" fmla="*/ 91 h 335"/>
                <a:gd name="T6" fmla="*/ 73 w 148"/>
                <a:gd name="T7" fmla="*/ 0 h 335"/>
                <a:gd name="T8" fmla="*/ 148 w 148"/>
                <a:gd name="T9" fmla="*/ 91 h 335"/>
                <a:gd name="T10" fmla="*/ 105 w 148"/>
                <a:gd name="T11" fmla="*/ 91 h 335"/>
                <a:gd name="T12" fmla="*/ 105 w 148"/>
                <a:gd name="T13" fmla="*/ 335 h 335"/>
                <a:gd name="T14" fmla="*/ 36 w 148"/>
                <a:gd name="T15" fmla="*/ 33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35">
                  <a:moveTo>
                    <a:pt x="36" y="148"/>
                  </a:moveTo>
                  <a:lnTo>
                    <a:pt x="36" y="91"/>
                  </a:lnTo>
                  <a:lnTo>
                    <a:pt x="0" y="91"/>
                  </a:lnTo>
                  <a:lnTo>
                    <a:pt x="73" y="0"/>
                  </a:lnTo>
                  <a:lnTo>
                    <a:pt x="148" y="91"/>
                  </a:lnTo>
                  <a:lnTo>
                    <a:pt x="105" y="91"/>
                  </a:lnTo>
                  <a:lnTo>
                    <a:pt x="105" y="335"/>
                  </a:lnTo>
                  <a:lnTo>
                    <a:pt x="36" y="335"/>
                  </a:lnTo>
                </a:path>
              </a:pathLst>
            </a:custGeom>
            <a:grpFill/>
            <a:ln w="28575" cap="rnd">
              <a:solidFill>
                <a:schemeClr val="accent2"/>
              </a:solidFill>
              <a:prstDash val="solid"/>
              <a:round/>
              <a:headEnd/>
              <a:tailEnd/>
            </a:ln>
          </p:spPr>
          <p:txBody>
            <a:bodyPr vert="horz" wrap="square" lIns="91416" tIns="45708" rIns="91416" bIns="45708" numCol="1" anchor="t" anchorCtr="0" compatLnSpc="1">
              <a:prstTxWarp prst="textNoShape">
                <a:avLst/>
              </a:prstTxWarp>
            </a:bodyPr>
            <a:lstStyle/>
            <a:p>
              <a:endParaRPr lang="en-CA" sz="1799"/>
            </a:p>
          </p:txBody>
        </p:sp>
        <p:sp>
          <p:nvSpPr>
            <p:cNvPr id="60" name="Freeform 39">
              <a:extLst>
                <a:ext uri="{FF2B5EF4-FFF2-40B4-BE49-F238E27FC236}">
                  <a16:creationId xmlns:a16="http://schemas.microsoft.com/office/drawing/2014/main" id="{090D105A-2B5A-4639-9497-DB2A9A1FF939}"/>
                </a:ext>
              </a:extLst>
            </p:cNvPr>
            <p:cNvSpPr>
              <a:spLocks/>
            </p:cNvSpPr>
            <p:nvPr/>
          </p:nvSpPr>
          <p:spPr bwMode="auto">
            <a:xfrm>
              <a:off x="11247438" y="1136651"/>
              <a:ext cx="234950" cy="357188"/>
            </a:xfrm>
            <a:custGeom>
              <a:avLst/>
              <a:gdLst>
                <a:gd name="T0" fmla="*/ 73 w 148"/>
                <a:gd name="T1" fmla="*/ 0 h 225"/>
                <a:gd name="T2" fmla="*/ 148 w 148"/>
                <a:gd name="T3" fmla="*/ 93 h 225"/>
                <a:gd name="T4" fmla="*/ 105 w 148"/>
                <a:gd name="T5" fmla="*/ 93 h 225"/>
                <a:gd name="T6" fmla="*/ 105 w 148"/>
                <a:gd name="T7" fmla="*/ 225 h 225"/>
                <a:gd name="T8" fmla="*/ 36 w 148"/>
                <a:gd name="T9" fmla="*/ 225 h 225"/>
                <a:gd name="T10" fmla="*/ 36 w 148"/>
                <a:gd name="T11" fmla="*/ 93 h 225"/>
                <a:gd name="T12" fmla="*/ 0 w 148"/>
                <a:gd name="T13" fmla="*/ 93 h 225"/>
                <a:gd name="T14" fmla="*/ 73 w 148"/>
                <a:gd name="T15" fmla="*/ 0 h 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25">
                  <a:moveTo>
                    <a:pt x="73" y="0"/>
                  </a:moveTo>
                  <a:lnTo>
                    <a:pt x="148" y="93"/>
                  </a:lnTo>
                  <a:lnTo>
                    <a:pt x="105" y="93"/>
                  </a:lnTo>
                  <a:lnTo>
                    <a:pt x="105" y="225"/>
                  </a:lnTo>
                  <a:lnTo>
                    <a:pt x="36" y="225"/>
                  </a:lnTo>
                  <a:lnTo>
                    <a:pt x="36" y="93"/>
                  </a:lnTo>
                  <a:lnTo>
                    <a:pt x="0" y="93"/>
                  </a:lnTo>
                  <a:lnTo>
                    <a:pt x="73" y="0"/>
                  </a:lnTo>
                  <a:close/>
                </a:path>
              </a:pathLst>
            </a:custGeom>
            <a:grpFill/>
            <a:ln w="28575" cap="rnd">
              <a:solidFill>
                <a:schemeClr val="accent2"/>
              </a:solidFill>
              <a:prstDash val="solid"/>
              <a:round/>
              <a:headEnd/>
              <a:tailEnd/>
            </a:ln>
          </p:spPr>
          <p:txBody>
            <a:bodyPr vert="horz" wrap="square" lIns="91416" tIns="45708" rIns="91416" bIns="45708" numCol="1" anchor="t" anchorCtr="0" compatLnSpc="1">
              <a:prstTxWarp prst="textNoShape">
                <a:avLst/>
              </a:prstTxWarp>
            </a:bodyPr>
            <a:lstStyle/>
            <a:p>
              <a:endParaRPr lang="en-CA" sz="1799"/>
            </a:p>
          </p:txBody>
        </p:sp>
      </p:grpSp>
    </p:spTree>
    <p:extLst>
      <p:ext uri="{BB962C8B-B14F-4D97-AF65-F5344CB8AC3E}">
        <p14:creationId xmlns:p14="http://schemas.microsoft.com/office/powerpoint/2010/main" val="3231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F80C2D-88D9-4E87-A136-7E9B9AFD46DA}"/>
              </a:ext>
            </a:extLst>
          </p:cNvPr>
          <p:cNvSpPr/>
          <p:nvPr/>
        </p:nvSpPr>
        <p:spPr>
          <a:xfrm>
            <a:off x="2573917" y="2696935"/>
            <a:ext cx="7040991" cy="2761375"/>
          </a:xfrm>
          <a:prstGeom prst="rect">
            <a:avLst/>
          </a:prstGeom>
          <a:solidFill>
            <a:srgbClr val="DDDA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
        <p:nvSpPr>
          <p:cNvPr id="15362" name="Title 1"/>
          <p:cNvSpPr>
            <a:spLocks noGrp="1"/>
          </p:cNvSpPr>
          <p:nvPr>
            <p:ph type="title"/>
          </p:nvPr>
        </p:nvSpPr>
        <p:spPr/>
        <p:txBody>
          <a:bodyPr/>
          <a:lstStyle/>
          <a:p>
            <a:r>
              <a:rPr lang="en-US" dirty="0"/>
              <a:t>Business Advantage Account: Put Manulife Bank first</a:t>
            </a:r>
          </a:p>
        </p:txBody>
      </p:sp>
      <p:sp>
        <p:nvSpPr>
          <p:cNvPr id="15363" name="Content Placeholder 2"/>
          <p:cNvSpPr>
            <a:spLocks noGrp="1"/>
          </p:cNvSpPr>
          <p:nvPr>
            <p:ph idx="1"/>
          </p:nvPr>
        </p:nvSpPr>
        <p:spPr>
          <a:xfrm>
            <a:off x="455613" y="1290260"/>
            <a:ext cx="11272811" cy="791961"/>
          </a:xfrm>
        </p:spPr>
        <p:txBody>
          <a:bodyPr numCol="2"/>
          <a:lstStyle/>
          <a:p>
            <a:r>
              <a:rPr lang="en-US" dirty="0"/>
              <a:t>Start with account you can control</a:t>
            </a:r>
          </a:p>
          <a:p>
            <a:r>
              <a:rPr lang="en-US" dirty="0"/>
              <a:t>Start with account you know balance</a:t>
            </a:r>
          </a:p>
          <a:p>
            <a:r>
              <a:rPr lang="en-US" dirty="0"/>
              <a:t>Earn high interest on excess</a:t>
            </a:r>
          </a:p>
          <a:p>
            <a:r>
              <a:rPr lang="en-US" dirty="0"/>
              <a:t>Keep competitors away from client</a:t>
            </a:r>
          </a:p>
        </p:txBody>
      </p:sp>
      <p:sp>
        <p:nvSpPr>
          <p:cNvPr id="2" name="Slide Number Placeholder 1">
            <a:extLst>
              <a:ext uri="{FF2B5EF4-FFF2-40B4-BE49-F238E27FC236}">
                <a16:creationId xmlns:a16="http://schemas.microsoft.com/office/drawing/2014/main" id="{F46D0977-DA44-498B-AB33-3ADBF156C369}"/>
              </a:ext>
            </a:extLst>
          </p:cNvPr>
          <p:cNvSpPr>
            <a:spLocks noGrp="1"/>
          </p:cNvSpPr>
          <p:nvPr>
            <p:ph type="sldNum" sz="quarter" idx="12"/>
          </p:nvPr>
        </p:nvSpPr>
        <p:spPr/>
        <p:txBody>
          <a:bodyPr/>
          <a:lstStyle/>
          <a:p>
            <a:fld id="{BB333B34-C87C-402E-ABB0-13B7C9DEBBC4}" type="slidenum">
              <a:rPr lang="en-CA" smtClean="0"/>
              <a:t>17</a:t>
            </a:fld>
            <a:endParaRPr lang="en-CA"/>
          </a:p>
        </p:txBody>
      </p:sp>
      <p:grpSp>
        <p:nvGrpSpPr>
          <p:cNvPr id="5" name="Group 4">
            <a:extLst>
              <a:ext uri="{FF2B5EF4-FFF2-40B4-BE49-F238E27FC236}">
                <a16:creationId xmlns:a16="http://schemas.microsoft.com/office/drawing/2014/main" id="{F59269C7-2481-4D15-8DE9-257D9DD6E13E}"/>
              </a:ext>
            </a:extLst>
          </p:cNvPr>
          <p:cNvGrpSpPr/>
          <p:nvPr/>
        </p:nvGrpSpPr>
        <p:grpSpPr>
          <a:xfrm>
            <a:off x="2873387" y="2809358"/>
            <a:ext cx="6442051" cy="2445459"/>
            <a:chOff x="2761188" y="3217759"/>
            <a:chExt cx="6443729" cy="2446096"/>
          </a:xfrm>
        </p:grpSpPr>
        <p:sp>
          <p:nvSpPr>
            <p:cNvPr id="23" name="Rectangle 22">
              <a:extLst>
                <a:ext uri="{FF2B5EF4-FFF2-40B4-BE49-F238E27FC236}">
                  <a16:creationId xmlns:a16="http://schemas.microsoft.com/office/drawing/2014/main" id="{A5DC414B-2201-4ABD-97AA-92EF9781D5EF}"/>
                </a:ext>
              </a:extLst>
            </p:cNvPr>
            <p:cNvSpPr/>
            <p:nvPr/>
          </p:nvSpPr>
          <p:spPr>
            <a:xfrm>
              <a:off x="6440252" y="3739759"/>
              <a:ext cx="2764665" cy="666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Business</a:t>
              </a:r>
            </a:p>
            <a:p>
              <a:pPr algn="ctr">
                <a:lnSpc>
                  <a:spcPct val="90000"/>
                </a:lnSpc>
              </a:pPr>
              <a:r>
                <a:rPr lang="en-US" sz="1799" dirty="0"/>
                <a:t>Advantage Account</a:t>
              </a:r>
            </a:p>
          </p:txBody>
        </p:sp>
        <p:sp>
          <p:nvSpPr>
            <p:cNvPr id="15368" name="TextBox 14"/>
            <p:cNvSpPr txBox="1">
              <a:spLocks noChangeArrowheads="1"/>
            </p:cNvSpPr>
            <p:nvPr/>
          </p:nvSpPr>
          <p:spPr bwMode="auto">
            <a:xfrm>
              <a:off x="3330638" y="3217759"/>
              <a:ext cx="1625765" cy="369204"/>
            </a:xfrm>
            <a:prstGeom prst="rect">
              <a:avLst/>
            </a:prstGeom>
            <a:noFill/>
            <a:ln w="9525">
              <a:noFill/>
              <a:miter lim="800000"/>
              <a:headEnd/>
              <a:tailEnd/>
            </a:ln>
          </p:spPr>
          <p:txBody>
            <a:bodyPr wrap="none">
              <a:spAutoFit/>
            </a:bodyPr>
            <a:lstStyle/>
            <a:p>
              <a:pPr algn="ctr"/>
              <a:r>
                <a:rPr lang="en-US" sz="1799" dirty="0"/>
                <a:t>INSTEAD OF…</a:t>
              </a:r>
            </a:p>
          </p:txBody>
        </p:sp>
        <p:sp>
          <p:nvSpPr>
            <p:cNvPr id="13" name="Rectangle 12">
              <a:extLst>
                <a:ext uri="{FF2B5EF4-FFF2-40B4-BE49-F238E27FC236}">
                  <a16:creationId xmlns:a16="http://schemas.microsoft.com/office/drawing/2014/main" id="{A0B60D8B-5CC0-4C26-92A8-775BE61C326D}"/>
                </a:ext>
              </a:extLst>
            </p:cNvPr>
            <p:cNvSpPr/>
            <p:nvPr/>
          </p:nvSpPr>
          <p:spPr>
            <a:xfrm>
              <a:off x="2761188" y="3739759"/>
              <a:ext cx="2764665" cy="666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Operating Account</a:t>
              </a:r>
              <a:endParaRPr lang="en-CA" sz="1799" dirty="0"/>
            </a:p>
          </p:txBody>
        </p:sp>
        <p:sp>
          <p:nvSpPr>
            <p:cNvPr id="14" name="Rectangle 13">
              <a:extLst>
                <a:ext uri="{FF2B5EF4-FFF2-40B4-BE49-F238E27FC236}">
                  <a16:creationId xmlns:a16="http://schemas.microsoft.com/office/drawing/2014/main" id="{BFFCA048-C842-4888-96A1-C72E5D8C8196}"/>
                </a:ext>
              </a:extLst>
            </p:cNvPr>
            <p:cNvSpPr/>
            <p:nvPr/>
          </p:nvSpPr>
          <p:spPr>
            <a:xfrm>
              <a:off x="2761188" y="4997106"/>
              <a:ext cx="2764665" cy="6667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Business</a:t>
              </a:r>
            </a:p>
            <a:p>
              <a:pPr algn="ctr">
                <a:lnSpc>
                  <a:spcPct val="90000"/>
                </a:lnSpc>
              </a:pPr>
              <a:r>
                <a:rPr lang="en-US" sz="1799" dirty="0"/>
                <a:t>Advantage Account</a:t>
              </a:r>
            </a:p>
          </p:txBody>
        </p:sp>
        <p:cxnSp>
          <p:nvCxnSpPr>
            <p:cNvPr id="15" name="Straight Arrow Connector 18">
              <a:extLst>
                <a:ext uri="{FF2B5EF4-FFF2-40B4-BE49-F238E27FC236}">
                  <a16:creationId xmlns:a16="http://schemas.microsoft.com/office/drawing/2014/main" id="{8D9B2DE0-C673-4517-8620-456F7739927A}"/>
                </a:ext>
              </a:extLst>
            </p:cNvPr>
            <p:cNvCxnSpPr>
              <a:cxnSpLocks noChangeShapeType="1"/>
            </p:cNvCxnSpPr>
            <p:nvPr/>
          </p:nvCxnSpPr>
          <p:spPr bwMode="auto">
            <a:xfrm>
              <a:off x="4143520" y="4406508"/>
              <a:ext cx="0" cy="590598"/>
            </a:xfrm>
            <a:prstGeom prst="straightConnector1">
              <a:avLst/>
            </a:prstGeom>
            <a:noFill/>
            <a:ln w="22225" algn="ctr">
              <a:solidFill>
                <a:schemeClr val="accent6"/>
              </a:solidFill>
              <a:round/>
              <a:headEnd/>
              <a:tailEnd type="arrow" w="lg" len="lg"/>
            </a:ln>
          </p:spPr>
        </p:cxnSp>
        <p:sp>
          <p:nvSpPr>
            <p:cNvPr id="18" name="TextBox 14">
              <a:extLst>
                <a:ext uri="{FF2B5EF4-FFF2-40B4-BE49-F238E27FC236}">
                  <a16:creationId xmlns:a16="http://schemas.microsoft.com/office/drawing/2014/main" id="{9042EA44-90B3-4B18-8EEE-4277CF0FF418}"/>
                </a:ext>
              </a:extLst>
            </p:cNvPr>
            <p:cNvSpPr txBox="1">
              <a:spLocks noChangeArrowheads="1"/>
            </p:cNvSpPr>
            <p:nvPr/>
          </p:nvSpPr>
          <p:spPr bwMode="auto">
            <a:xfrm>
              <a:off x="7193245" y="3217759"/>
              <a:ext cx="1258678" cy="369204"/>
            </a:xfrm>
            <a:prstGeom prst="rect">
              <a:avLst/>
            </a:prstGeom>
            <a:noFill/>
            <a:ln w="9525">
              <a:noFill/>
              <a:miter lim="800000"/>
              <a:headEnd/>
              <a:tailEnd/>
            </a:ln>
          </p:spPr>
          <p:txBody>
            <a:bodyPr wrap="none">
              <a:spAutoFit/>
            </a:bodyPr>
            <a:lstStyle/>
            <a:p>
              <a:pPr algn="ctr"/>
              <a:r>
                <a:rPr lang="en-US" sz="1799" dirty="0"/>
                <a:t>WHY NOT?</a:t>
              </a:r>
            </a:p>
          </p:txBody>
        </p:sp>
        <p:sp>
          <p:nvSpPr>
            <p:cNvPr id="19" name="Rectangle 18">
              <a:extLst>
                <a:ext uri="{FF2B5EF4-FFF2-40B4-BE49-F238E27FC236}">
                  <a16:creationId xmlns:a16="http://schemas.microsoft.com/office/drawing/2014/main" id="{7E415742-D8E0-4D79-A414-0E0FE89D8F3C}"/>
                </a:ext>
              </a:extLst>
            </p:cNvPr>
            <p:cNvSpPr/>
            <p:nvPr/>
          </p:nvSpPr>
          <p:spPr>
            <a:xfrm>
              <a:off x="6440252" y="4997106"/>
              <a:ext cx="2764665" cy="666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Operating Account</a:t>
              </a:r>
              <a:endParaRPr lang="en-CA" sz="1799" dirty="0"/>
            </a:p>
          </p:txBody>
        </p:sp>
        <p:cxnSp>
          <p:nvCxnSpPr>
            <p:cNvPr id="21" name="Straight Arrow Connector 18">
              <a:extLst>
                <a:ext uri="{FF2B5EF4-FFF2-40B4-BE49-F238E27FC236}">
                  <a16:creationId xmlns:a16="http://schemas.microsoft.com/office/drawing/2014/main" id="{EBFD062D-34CE-401D-9771-C5CAA7ED4754}"/>
                </a:ext>
              </a:extLst>
            </p:cNvPr>
            <p:cNvCxnSpPr>
              <a:cxnSpLocks noChangeShapeType="1"/>
            </p:cNvCxnSpPr>
            <p:nvPr/>
          </p:nvCxnSpPr>
          <p:spPr bwMode="auto">
            <a:xfrm>
              <a:off x="7822584" y="4406508"/>
              <a:ext cx="0" cy="590598"/>
            </a:xfrm>
            <a:prstGeom prst="straightConnector1">
              <a:avLst/>
            </a:prstGeom>
            <a:noFill/>
            <a:ln w="22225" algn="ctr">
              <a:solidFill>
                <a:schemeClr val="accent6"/>
              </a:solidFill>
              <a:round/>
              <a:headEnd/>
              <a:tailEnd type="arrow" w="lg" len="lg"/>
            </a:ln>
          </p:spPr>
        </p:cxnSp>
      </p:grpSp>
    </p:spTree>
    <p:extLst>
      <p:ext uri="{BB962C8B-B14F-4D97-AF65-F5344CB8AC3E}">
        <p14:creationId xmlns:p14="http://schemas.microsoft.com/office/powerpoint/2010/main" val="15035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8056" y="441169"/>
            <a:ext cx="7789337" cy="791961"/>
          </a:xfrm>
        </p:spPr>
        <p:txBody>
          <a:bodyPr/>
          <a:lstStyle/>
          <a:p>
            <a:r>
              <a:rPr lang="en-US" dirty="0"/>
              <a:t>Business Advantage Account: </a:t>
            </a:r>
            <a:br>
              <a:rPr lang="en-US" dirty="0"/>
            </a:br>
            <a:r>
              <a:rPr lang="en-US" dirty="0"/>
              <a:t>Tax installment accumulator</a:t>
            </a:r>
          </a:p>
        </p:txBody>
      </p:sp>
      <p:sp>
        <p:nvSpPr>
          <p:cNvPr id="20491" name="TextBox 10"/>
          <p:cNvSpPr txBox="1">
            <a:spLocks noChangeArrowheads="1"/>
          </p:cNvSpPr>
          <p:nvPr/>
        </p:nvSpPr>
        <p:spPr bwMode="auto">
          <a:xfrm>
            <a:off x="361443" y="5866765"/>
            <a:ext cx="2952284" cy="215388"/>
          </a:xfrm>
          <a:prstGeom prst="rect">
            <a:avLst/>
          </a:prstGeom>
          <a:noFill/>
          <a:ln w="9525">
            <a:noFill/>
            <a:miter lim="800000"/>
            <a:headEnd/>
            <a:tailEnd/>
          </a:ln>
        </p:spPr>
        <p:txBody>
          <a:bodyPr wrap="none">
            <a:spAutoFit/>
          </a:bodyPr>
          <a:lstStyle/>
          <a:p>
            <a:r>
              <a:rPr lang="en-US" sz="800" dirty="0"/>
              <a:t>NOTE: Fees apply to electronic bill payments if made online</a:t>
            </a:r>
          </a:p>
        </p:txBody>
      </p:sp>
      <p:sp>
        <p:nvSpPr>
          <p:cNvPr id="2" name="Slide Number Placeholder 1">
            <a:extLst>
              <a:ext uri="{FF2B5EF4-FFF2-40B4-BE49-F238E27FC236}">
                <a16:creationId xmlns:a16="http://schemas.microsoft.com/office/drawing/2014/main" id="{47B39078-842B-43DC-B463-07E67636EECF}"/>
              </a:ext>
            </a:extLst>
          </p:cNvPr>
          <p:cNvSpPr>
            <a:spLocks noGrp="1"/>
          </p:cNvSpPr>
          <p:nvPr>
            <p:ph type="sldNum" sz="quarter" idx="12"/>
          </p:nvPr>
        </p:nvSpPr>
        <p:spPr/>
        <p:txBody>
          <a:bodyPr/>
          <a:lstStyle/>
          <a:p>
            <a:fld id="{BB333B34-C87C-402E-ABB0-13B7C9DEBBC4}" type="slidenum">
              <a:rPr lang="en-CA" smtClean="0"/>
              <a:t>18</a:t>
            </a:fld>
            <a:endParaRPr lang="en-CA"/>
          </a:p>
        </p:txBody>
      </p:sp>
      <p:sp>
        <p:nvSpPr>
          <p:cNvPr id="13" name="Rectangle 12">
            <a:extLst>
              <a:ext uri="{FF2B5EF4-FFF2-40B4-BE49-F238E27FC236}">
                <a16:creationId xmlns:a16="http://schemas.microsoft.com/office/drawing/2014/main" id="{33432EEA-B78B-45B8-A197-0FBCC0AD20BF}"/>
              </a:ext>
            </a:extLst>
          </p:cNvPr>
          <p:cNvSpPr/>
          <p:nvPr/>
        </p:nvSpPr>
        <p:spPr>
          <a:xfrm>
            <a:off x="8618486" y="229434"/>
            <a:ext cx="3340211" cy="5888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249" rIns="274249" rtlCol="0" anchor="ctr"/>
          <a:lstStyle/>
          <a:p>
            <a:r>
              <a:rPr lang="en-US" sz="2399" dirty="0"/>
              <a:t>Make the most </a:t>
            </a:r>
            <a:br>
              <a:rPr lang="en-US" sz="2399" dirty="0"/>
            </a:br>
            <a:r>
              <a:rPr lang="en-US" sz="2399" dirty="0"/>
              <a:t>of your money, before it becomes their money.</a:t>
            </a:r>
          </a:p>
        </p:txBody>
      </p:sp>
      <p:sp>
        <p:nvSpPr>
          <p:cNvPr id="14" name="Rectangle 13">
            <a:extLst>
              <a:ext uri="{FF2B5EF4-FFF2-40B4-BE49-F238E27FC236}">
                <a16:creationId xmlns:a16="http://schemas.microsoft.com/office/drawing/2014/main" id="{71CBBD6C-6734-4179-9CA1-F9451720CDF9}"/>
              </a:ext>
            </a:extLst>
          </p:cNvPr>
          <p:cNvSpPr/>
          <p:nvPr/>
        </p:nvSpPr>
        <p:spPr>
          <a:xfrm>
            <a:off x="455613" y="2259998"/>
            <a:ext cx="2763945" cy="666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Income from </a:t>
            </a:r>
            <a:br>
              <a:rPr lang="en-US" sz="1799" dirty="0"/>
            </a:br>
            <a:r>
              <a:rPr lang="en-US" sz="1799" dirty="0"/>
              <a:t>business for self</a:t>
            </a:r>
          </a:p>
        </p:txBody>
      </p:sp>
      <p:sp>
        <p:nvSpPr>
          <p:cNvPr id="15" name="Rectangle 14">
            <a:extLst>
              <a:ext uri="{FF2B5EF4-FFF2-40B4-BE49-F238E27FC236}">
                <a16:creationId xmlns:a16="http://schemas.microsoft.com/office/drawing/2014/main" id="{30933240-BE7E-42AC-BD23-DB8016510F78}"/>
              </a:ext>
            </a:extLst>
          </p:cNvPr>
          <p:cNvSpPr/>
          <p:nvPr/>
        </p:nvSpPr>
        <p:spPr>
          <a:xfrm>
            <a:off x="455613" y="3905128"/>
            <a:ext cx="2763945" cy="6665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Business</a:t>
            </a:r>
          </a:p>
          <a:p>
            <a:pPr algn="ctr">
              <a:lnSpc>
                <a:spcPct val="90000"/>
              </a:lnSpc>
            </a:pPr>
            <a:r>
              <a:rPr lang="en-US" sz="1799" dirty="0"/>
              <a:t>Advantage Account</a:t>
            </a:r>
          </a:p>
        </p:txBody>
      </p:sp>
      <p:cxnSp>
        <p:nvCxnSpPr>
          <p:cNvPr id="16" name="Straight Arrow Connector 18">
            <a:extLst>
              <a:ext uri="{FF2B5EF4-FFF2-40B4-BE49-F238E27FC236}">
                <a16:creationId xmlns:a16="http://schemas.microsoft.com/office/drawing/2014/main" id="{521D9657-C7C7-403B-B503-764006C4346C}"/>
              </a:ext>
            </a:extLst>
          </p:cNvPr>
          <p:cNvCxnSpPr>
            <a:cxnSpLocks noChangeShapeType="1"/>
          </p:cNvCxnSpPr>
          <p:nvPr/>
        </p:nvCxnSpPr>
        <p:spPr bwMode="auto">
          <a:xfrm>
            <a:off x="1837586" y="2926573"/>
            <a:ext cx="0" cy="978554"/>
          </a:xfrm>
          <a:prstGeom prst="straightConnector1">
            <a:avLst/>
          </a:prstGeom>
          <a:noFill/>
          <a:ln w="22225" algn="ctr">
            <a:solidFill>
              <a:schemeClr val="accent6"/>
            </a:solidFill>
            <a:round/>
            <a:headEnd/>
            <a:tailEnd type="arrow" w="lg" len="lg"/>
          </a:ln>
        </p:spPr>
      </p:cxnSp>
      <p:sp>
        <p:nvSpPr>
          <p:cNvPr id="17" name="TextBox 5">
            <a:extLst>
              <a:ext uri="{FF2B5EF4-FFF2-40B4-BE49-F238E27FC236}">
                <a16:creationId xmlns:a16="http://schemas.microsoft.com/office/drawing/2014/main" id="{5BC420F7-8BD7-417E-9FFE-93B1F5EAA1BA}"/>
              </a:ext>
            </a:extLst>
          </p:cNvPr>
          <p:cNvSpPr txBox="1">
            <a:spLocks noChangeArrowheads="1"/>
          </p:cNvSpPr>
          <p:nvPr/>
        </p:nvSpPr>
        <p:spPr bwMode="auto">
          <a:xfrm>
            <a:off x="874341" y="3121710"/>
            <a:ext cx="1926496" cy="400006"/>
          </a:xfrm>
          <a:prstGeom prst="rect">
            <a:avLst/>
          </a:prstGeom>
          <a:solidFill>
            <a:srgbClr val="EAE8E5"/>
          </a:solidFill>
          <a:ln w="9525">
            <a:noFill/>
            <a:miter lim="800000"/>
            <a:headEnd/>
            <a:tailEnd/>
          </a:ln>
        </p:spPr>
        <p:txBody>
          <a:bodyPr wrap="square">
            <a:spAutoFit/>
          </a:bodyPr>
          <a:lstStyle/>
          <a:p>
            <a:pPr algn="ctr"/>
            <a:r>
              <a:rPr lang="en-US" sz="1999" dirty="0"/>
              <a:t>Tax, CPP, EI</a:t>
            </a:r>
          </a:p>
        </p:txBody>
      </p:sp>
      <p:cxnSp>
        <p:nvCxnSpPr>
          <p:cNvPr id="18" name="Straight Arrow Connector 18">
            <a:extLst>
              <a:ext uri="{FF2B5EF4-FFF2-40B4-BE49-F238E27FC236}">
                <a16:creationId xmlns:a16="http://schemas.microsoft.com/office/drawing/2014/main" id="{A04BC916-8520-44AF-9C33-39812CD2EABE}"/>
              </a:ext>
            </a:extLst>
          </p:cNvPr>
          <p:cNvCxnSpPr>
            <a:cxnSpLocks noChangeShapeType="1"/>
          </p:cNvCxnSpPr>
          <p:nvPr/>
        </p:nvCxnSpPr>
        <p:spPr bwMode="auto">
          <a:xfrm>
            <a:off x="3219558" y="4238415"/>
            <a:ext cx="2248910" cy="0"/>
          </a:xfrm>
          <a:prstGeom prst="straightConnector1">
            <a:avLst/>
          </a:prstGeom>
          <a:noFill/>
          <a:ln w="22225" algn="ctr">
            <a:solidFill>
              <a:schemeClr val="accent6"/>
            </a:solidFill>
            <a:round/>
            <a:headEnd/>
            <a:tailEnd type="arrow" w="lg" len="lg"/>
          </a:ln>
        </p:spPr>
      </p:cxnSp>
      <p:sp>
        <p:nvSpPr>
          <p:cNvPr id="20" name="Rectangle 19">
            <a:extLst>
              <a:ext uri="{FF2B5EF4-FFF2-40B4-BE49-F238E27FC236}">
                <a16:creationId xmlns:a16="http://schemas.microsoft.com/office/drawing/2014/main" id="{665832C3-5DA9-4792-9E8A-D75D956C3873}"/>
              </a:ext>
            </a:extLst>
          </p:cNvPr>
          <p:cNvSpPr/>
          <p:nvPr/>
        </p:nvSpPr>
        <p:spPr>
          <a:xfrm>
            <a:off x="5468469" y="3905128"/>
            <a:ext cx="2763945" cy="666575"/>
          </a:xfrm>
          <a:prstGeom prst="rect">
            <a:avLst/>
          </a:prstGeom>
          <a:solidFill>
            <a:srgbClr val="005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CRA</a:t>
            </a:r>
          </a:p>
        </p:txBody>
      </p:sp>
      <p:sp>
        <p:nvSpPr>
          <p:cNvPr id="22" name="TextBox 14">
            <a:extLst>
              <a:ext uri="{FF2B5EF4-FFF2-40B4-BE49-F238E27FC236}">
                <a16:creationId xmlns:a16="http://schemas.microsoft.com/office/drawing/2014/main" id="{090F37FE-C991-4014-968F-505E6A7AF3CC}"/>
              </a:ext>
            </a:extLst>
          </p:cNvPr>
          <p:cNvSpPr txBox="1">
            <a:spLocks noChangeArrowheads="1"/>
          </p:cNvSpPr>
          <p:nvPr/>
        </p:nvSpPr>
        <p:spPr bwMode="auto">
          <a:xfrm>
            <a:off x="3720447" y="3875446"/>
            <a:ext cx="1247131" cy="707446"/>
          </a:xfrm>
          <a:prstGeom prst="rect">
            <a:avLst/>
          </a:prstGeom>
          <a:solidFill>
            <a:srgbClr val="EAE8E5"/>
          </a:solidFill>
          <a:ln w="9525">
            <a:noFill/>
            <a:miter lim="800000"/>
            <a:headEnd/>
            <a:tailEnd/>
          </a:ln>
        </p:spPr>
        <p:txBody>
          <a:bodyPr wrap="none" anchor="ctr">
            <a:spAutoFit/>
          </a:bodyPr>
          <a:lstStyle/>
          <a:p>
            <a:pPr algn="ctr"/>
            <a:r>
              <a:rPr lang="en-US" sz="1999" dirty="0"/>
              <a:t>Pay when</a:t>
            </a:r>
            <a:br>
              <a:rPr lang="en-US" sz="1999" dirty="0"/>
            </a:br>
            <a:r>
              <a:rPr lang="en-US" sz="1999" dirty="0"/>
              <a:t>due</a:t>
            </a:r>
          </a:p>
        </p:txBody>
      </p:sp>
    </p:spTree>
    <p:extLst>
      <p:ext uri="{BB962C8B-B14F-4D97-AF65-F5344CB8AC3E}">
        <p14:creationId xmlns:p14="http://schemas.microsoft.com/office/powerpoint/2010/main" val="130238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8056" y="441169"/>
            <a:ext cx="7789337" cy="791961"/>
          </a:xfrm>
        </p:spPr>
        <p:txBody>
          <a:bodyPr/>
          <a:lstStyle/>
          <a:p>
            <a:r>
              <a:rPr lang="en-US" dirty="0"/>
              <a:t>Business Advantage Account: </a:t>
            </a:r>
            <a:br>
              <a:rPr lang="en-US" dirty="0"/>
            </a:br>
            <a:r>
              <a:rPr lang="en-US" dirty="0"/>
              <a:t>Reserve account for improvements/repairs</a:t>
            </a:r>
          </a:p>
        </p:txBody>
      </p:sp>
      <p:sp>
        <p:nvSpPr>
          <p:cNvPr id="20491" name="TextBox 10"/>
          <p:cNvSpPr txBox="1">
            <a:spLocks noChangeArrowheads="1"/>
          </p:cNvSpPr>
          <p:nvPr/>
        </p:nvSpPr>
        <p:spPr bwMode="auto">
          <a:xfrm>
            <a:off x="361443" y="5866765"/>
            <a:ext cx="2918629" cy="215388"/>
          </a:xfrm>
          <a:prstGeom prst="rect">
            <a:avLst/>
          </a:prstGeom>
          <a:noFill/>
          <a:ln w="9525">
            <a:noFill/>
            <a:miter lim="800000"/>
            <a:headEnd/>
            <a:tailEnd/>
          </a:ln>
        </p:spPr>
        <p:txBody>
          <a:bodyPr wrap="none">
            <a:spAutoFit/>
          </a:bodyPr>
          <a:lstStyle/>
          <a:p>
            <a:pPr algn="l"/>
            <a:r>
              <a:rPr lang="en-US" sz="800" dirty="0"/>
              <a:t>NOTE: Fees apply to electronic bill payments if made online</a:t>
            </a:r>
          </a:p>
        </p:txBody>
      </p:sp>
      <p:sp>
        <p:nvSpPr>
          <p:cNvPr id="2" name="Slide Number Placeholder 1">
            <a:extLst>
              <a:ext uri="{FF2B5EF4-FFF2-40B4-BE49-F238E27FC236}">
                <a16:creationId xmlns:a16="http://schemas.microsoft.com/office/drawing/2014/main" id="{47B39078-842B-43DC-B463-07E67636EECF}"/>
              </a:ext>
            </a:extLst>
          </p:cNvPr>
          <p:cNvSpPr>
            <a:spLocks noGrp="1"/>
          </p:cNvSpPr>
          <p:nvPr>
            <p:ph type="sldNum" sz="quarter" idx="12"/>
          </p:nvPr>
        </p:nvSpPr>
        <p:spPr/>
        <p:txBody>
          <a:bodyPr/>
          <a:lstStyle/>
          <a:p>
            <a:fld id="{BB333B34-C87C-402E-ABB0-13B7C9DEBBC4}" type="slidenum">
              <a:rPr lang="en-CA" smtClean="0"/>
              <a:t>19</a:t>
            </a:fld>
            <a:endParaRPr lang="en-CA"/>
          </a:p>
        </p:txBody>
      </p:sp>
      <p:sp>
        <p:nvSpPr>
          <p:cNvPr id="13" name="Rectangle 12">
            <a:extLst>
              <a:ext uri="{FF2B5EF4-FFF2-40B4-BE49-F238E27FC236}">
                <a16:creationId xmlns:a16="http://schemas.microsoft.com/office/drawing/2014/main" id="{33432EEA-B78B-45B8-A197-0FBCC0AD20BF}"/>
              </a:ext>
            </a:extLst>
          </p:cNvPr>
          <p:cNvSpPr/>
          <p:nvPr/>
        </p:nvSpPr>
        <p:spPr>
          <a:xfrm>
            <a:off x="8618486" y="229434"/>
            <a:ext cx="3340211" cy="5888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249" rIns="182832" rtlCol="0" anchor="ctr"/>
          <a:lstStyle/>
          <a:p>
            <a:r>
              <a:rPr lang="en-US" sz="2399" dirty="0"/>
              <a:t>Make sure the money is there </a:t>
            </a:r>
            <a:br>
              <a:rPr lang="en-US" sz="2399" dirty="0"/>
            </a:br>
            <a:r>
              <a:rPr lang="en-US" sz="2399" dirty="0"/>
              <a:t>when needed. Ready cash when emergencies strike.</a:t>
            </a:r>
            <a:br>
              <a:rPr lang="en-US" sz="2399" dirty="0"/>
            </a:br>
            <a:endParaRPr lang="en-US" sz="2399" dirty="0"/>
          </a:p>
          <a:p>
            <a:r>
              <a:rPr lang="en-US" sz="2399" b="1" dirty="0">
                <a:solidFill>
                  <a:schemeClr val="bg1"/>
                </a:solidFill>
              </a:rPr>
              <a:t>Great for condo corporations!!!</a:t>
            </a:r>
          </a:p>
        </p:txBody>
      </p:sp>
      <p:sp>
        <p:nvSpPr>
          <p:cNvPr id="14" name="Rectangle 13">
            <a:extLst>
              <a:ext uri="{FF2B5EF4-FFF2-40B4-BE49-F238E27FC236}">
                <a16:creationId xmlns:a16="http://schemas.microsoft.com/office/drawing/2014/main" id="{71CBBD6C-6734-4179-9CA1-F9451720CDF9}"/>
              </a:ext>
            </a:extLst>
          </p:cNvPr>
          <p:cNvSpPr/>
          <p:nvPr/>
        </p:nvSpPr>
        <p:spPr>
          <a:xfrm>
            <a:off x="455613" y="2259998"/>
            <a:ext cx="2763945" cy="666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Business Income</a:t>
            </a:r>
            <a:endParaRPr lang="en-CA" sz="1799" dirty="0"/>
          </a:p>
        </p:txBody>
      </p:sp>
      <p:sp>
        <p:nvSpPr>
          <p:cNvPr id="15" name="Rectangle 14">
            <a:extLst>
              <a:ext uri="{FF2B5EF4-FFF2-40B4-BE49-F238E27FC236}">
                <a16:creationId xmlns:a16="http://schemas.microsoft.com/office/drawing/2014/main" id="{30933240-BE7E-42AC-BD23-DB8016510F78}"/>
              </a:ext>
            </a:extLst>
          </p:cNvPr>
          <p:cNvSpPr/>
          <p:nvPr/>
        </p:nvSpPr>
        <p:spPr>
          <a:xfrm>
            <a:off x="455613" y="3905128"/>
            <a:ext cx="2763945" cy="6665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Business</a:t>
            </a:r>
          </a:p>
          <a:p>
            <a:pPr algn="ctr">
              <a:lnSpc>
                <a:spcPct val="90000"/>
              </a:lnSpc>
            </a:pPr>
            <a:r>
              <a:rPr lang="en-US" sz="1799" dirty="0"/>
              <a:t>Advantage Account</a:t>
            </a:r>
          </a:p>
        </p:txBody>
      </p:sp>
      <p:cxnSp>
        <p:nvCxnSpPr>
          <p:cNvPr id="16" name="Straight Arrow Connector 18">
            <a:extLst>
              <a:ext uri="{FF2B5EF4-FFF2-40B4-BE49-F238E27FC236}">
                <a16:creationId xmlns:a16="http://schemas.microsoft.com/office/drawing/2014/main" id="{521D9657-C7C7-403B-B503-764006C4346C}"/>
              </a:ext>
            </a:extLst>
          </p:cNvPr>
          <p:cNvCxnSpPr>
            <a:cxnSpLocks noChangeShapeType="1"/>
          </p:cNvCxnSpPr>
          <p:nvPr/>
        </p:nvCxnSpPr>
        <p:spPr bwMode="auto">
          <a:xfrm>
            <a:off x="1837586" y="2926573"/>
            <a:ext cx="0" cy="978554"/>
          </a:xfrm>
          <a:prstGeom prst="straightConnector1">
            <a:avLst/>
          </a:prstGeom>
          <a:noFill/>
          <a:ln w="22225" algn="ctr">
            <a:solidFill>
              <a:schemeClr val="accent6"/>
            </a:solidFill>
            <a:round/>
            <a:headEnd/>
            <a:tailEnd type="arrow" w="lg" len="lg"/>
          </a:ln>
        </p:spPr>
      </p:cxnSp>
      <p:sp>
        <p:nvSpPr>
          <p:cNvPr id="17" name="TextBox 5">
            <a:extLst>
              <a:ext uri="{FF2B5EF4-FFF2-40B4-BE49-F238E27FC236}">
                <a16:creationId xmlns:a16="http://schemas.microsoft.com/office/drawing/2014/main" id="{5BC420F7-8BD7-417E-9FFE-93B1F5EAA1BA}"/>
              </a:ext>
            </a:extLst>
          </p:cNvPr>
          <p:cNvSpPr txBox="1">
            <a:spLocks noChangeArrowheads="1"/>
          </p:cNvSpPr>
          <p:nvPr/>
        </p:nvSpPr>
        <p:spPr bwMode="auto">
          <a:xfrm>
            <a:off x="712413" y="3121710"/>
            <a:ext cx="2250351" cy="400006"/>
          </a:xfrm>
          <a:prstGeom prst="rect">
            <a:avLst/>
          </a:prstGeom>
          <a:solidFill>
            <a:srgbClr val="EAE8E5"/>
          </a:solidFill>
          <a:ln w="9525">
            <a:noFill/>
            <a:miter lim="800000"/>
            <a:headEnd/>
            <a:tailEnd/>
          </a:ln>
        </p:spPr>
        <p:txBody>
          <a:bodyPr wrap="none">
            <a:spAutoFit/>
          </a:bodyPr>
          <a:lstStyle/>
          <a:p>
            <a:pPr algn="ctr"/>
            <a:r>
              <a:rPr lang="en-US" sz="1999" dirty="0"/>
              <a:t>Reserve allotment</a:t>
            </a:r>
          </a:p>
        </p:txBody>
      </p:sp>
      <p:cxnSp>
        <p:nvCxnSpPr>
          <p:cNvPr id="18" name="Straight Arrow Connector 18">
            <a:extLst>
              <a:ext uri="{FF2B5EF4-FFF2-40B4-BE49-F238E27FC236}">
                <a16:creationId xmlns:a16="http://schemas.microsoft.com/office/drawing/2014/main" id="{A04BC916-8520-44AF-9C33-39812CD2EABE}"/>
              </a:ext>
            </a:extLst>
          </p:cNvPr>
          <p:cNvCxnSpPr>
            <a:cxnSpLocks noChangeShapeType="1"/>
          </p:cNvCxnSpPr>
          <p:nvPr/>
        </p:nvCxnSpPr>
        <p:spPr bwMode="auto">
          <a:xfrm>
            <a:off x="3219558" y="4238415"/>
            <a:ext cx="2248910" cy="0"/>
          </a:xfrm>
          <a:prstGeom prst="straightConnector1">
            <a:avLst/>
          </a:prstGeom>
          <a:noFill/>
          <a:ln w="22225" algn="ctr">
            <a:solidFill>
              <a:schemeClr val="accent6"/>
            </a:solidFill>
            <a:round/>
            <a:headEnd/>
            <a:tailEnd type="arrow" w="lg" len="lg"/>
          </a:ln>
        </p:spPr>
      </p:cxnSp>
      <p:sp>
        <p:nvSpPr>
          <p:cNvPr id="19" name="TextBox 14">
            <a:extLst>
              <a:ext uri="{FF2B5EF4-FFF2-40B4-BE49-F238E27FC236}">
                <a16:creationId xmlns:a16="http://schemas.microsoft.com/office/drawing/2014/main" id="{2B731FD6-F4AC-4914-8B74-0D7122BBB3B6}"/>
              </a:ext>
            </a:extLst>
          </p:cNvPr>
          <p:cNvSpPr txBox="1">
            <a:spLocks noChangeArrowheads="1"/>
          </p:cNvSpPr>
          <p:nvPr/>
        </p:nvSpPr>
        <p:spPr bwMode="auto">
          <a:xfrm>
            <a:off x="3720447" y="3875446"/>
            <a:ext cx="1247131" cy="707446"/>
          </a:xfrm>
          <a:prstGeom prst="rect">
            <a:avLst/>
          </a:prstGeom>
          <a:solidFill>
            <a:srgbClr val="EAE8E5"/>
          </a:solidFill>
          <a:ln w="9525">
            <a:noFill/>
            <a:miter lim="800000"/>
            <a:headEnd/>
            <a:tailEnd/>
          </a:ln>
        </p:spPr>
        <p:txBody>
          <a:bodyPr wrap="none" anchor="ctr">
            <a:spAutoFit/>
          </a:bodyPr>
          <a:lstStyle/>
          <a:p>
            <a:pPr algn="ctr"/>
            <a:r>
              <a:rPr lang="en-US" sz="1999" dirty="0"/>
              <a:t>Pay when</a:t>
            </a:r>
            <a:br>
              <a:rPr lang="en-US" sz="1999" dirty="0"/>
            </a:br>
            <a:r>
              <a:rPr lang="en-US" sz="1999" dirty="0"/>
              <a:t>needed</a:t>
            </a:r>
          </a:p>
        </p:txBody>
      </p:sp>
      <p:sp>
        <p:nvSpPr>
          <p:cNvPr id="20" name="Rectangle 19">
            <a:extLst>
              <a:ext uri="{FF2B5EF4-FFF2-40B4-BE49-F238E27FC236}">
                <a16:creationId xmlns:a16="http://schemas.microsoft.com/office/drawing/2014/main" id="{665832C3-5DA9-4792-9E8A-D75D956C3873}"/>
              </a:ext>
            </a:extLst>
          </p:cNvPr>
          <p:cNvSpPr/>
          <p:nvPr/>
        </p:nvSpPr>
        <p:spPr>
          <a:xfrm>
            <a:off x="5468469" y="3905128"/>
            <a:ext cx="2763945" cy="6665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Contractor / Supplier</a:t>
            </a:r>
          </a:p>
        </p:txBody>
      </p:sp>
    </p:spTree>
    <p:extLst>
      <p:ext uri="{BB962C8B-B14F-4D97-AF65-F5344CB8AC3E}">
        <p14:creationId xmlns:p14="http://schemas.microsoft.com/office/powerpoint/2010/main" val="3097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F88062-200A-45AA-8536-1045BEF103F7}"/>
              </a:ext>
            </a:extLst>
          </p:cNvPr>
          <p:cNvSpPr>
            <a:spLocks noGrp="1"/>
          </p:cNvSpPr>
          <p:nvPr>
            <p:ph type="title"/>
          </p:nvPr>
        </p:nvSpPr>
        <p:spPr/>
        <p:txBody>
          <a:bodyPr>
            <a:normAutofit fontScale="90000"/>
          </a:bodyPr>
          <a:lstStyle/>
          <a:p>
            <a:r>
              <a:rPr lang="en-CA" b="1" dirty="0"/>
              <a:t>Section #3: </a:t>
            </a:r>
            <a:br>
              <a:rPr lang="en-CA" b="1" dirty="0"/>
            </a:br>
            <a:r>
              <a:rPr lang="en-US" sz="5300" dirty="0"/>
              <a:t>Marketing and sales strategies to grow your business</a:t>
            </a:r>
            <a:endParaRPr lang="en-CA" sz="5300" dirty="0"/>
          </a:p>
        </p:txBody>
      </p:sp>
      <p:sp>
        <p:nvSpPr>
          <p:cNvPr id="3" name="Slide Number Placeholder 2">
            <a:extLst>
              <a:ext uri="{FF2B5EF4-FFF2-40B4-BE49-F238E27FC236}">
                <a16:creationId xmlns:a16="http://schemas.microsoft.com/office/drawing/2014/main" id="{A4944D97-E515-4C85-8CBC-ABA35ADE8D7A}"/>
              </a:ext>
            </a:extLst>
          </p:cNvPr>
          <p:cNvSpPr>
            <a:spLocks noGrp="1"/>
          </p:cNvSpPr>
          <p:nvPr>
            <p:ph type="sldNum" sz="quarter" idx="12"/>
          </p:nvPr>
        </p:nvSpPr>
        <p:spPr>
          <a:xfrm>
            <a:off x="225490" y="6477715"/>
            <a:ext cx="228540" cy="228540"/>
          </a:xfrm>
        </p:spPr>
        <p:txBody>
          <a:bodyPr/>
          <a:lstStyle/>
          <a:p>
            <a:fld id="{BB333B34-C87C-402E-ABB0-13B7C9DEBBC4}" type="slidenum">
              <a:rPr lang="en-CA" smtClean="0"/>
              <a:pPr/>
              <a:t>2</a:t>
            </a:fld>
            <a:endParaRPr lang="en-CA" dirty="0"/>
          </a:p>
        </p:txBody>
      </p:sp>
    </p:spTree>
    <p:extLst>
      <p:ext uri="{BB962C8B-B14F-4D97-AF65-F5344CB8AC3E}">
        <p14:creationId xmlns:p14="http://schemas.microsoft.com/office/powerpoint/2010/main" val="15675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A0C0E-277B-47A1-9923-503D651AD86B}"/>
              </a:ext>
            </a:extLst>
          </p:cNvPr>
          <p:cNvSpPr/>
          <p:nvPr/>
        </p:nvSpPr>
        <p:spPr>
          <a:xfrm>
            <a:off x="463211" y="2444622"/>
            <a:ext cx="1822193" cy="6126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dirty="0">
                <a:solidFill>
                  <a:schemeClr val="bg1"/>
                </a:solidFill>
              </a:rPr>
              <a:t>Premium rates</a:t>
            </a:r>
          </a:p>
        </p:txBody>
      </p:sp>
      <p:sp>
        <p:nvSpPr>
          <p:cNvPr id="7" name="Rectangle 6">
            <a:extLst>
              <a:ext uri="{FF2B5EF4-FFF2-40B4-BE49-F238E27FC236}">
                <a16:creationId xmlns:a16="http://schemas.microsoft.com/office/drawing/2014/main" id="{03909816-B424-4D70-BDE1-2FC4E57B26AA}"/>
              </a:ext>
            </a:extLst>
          </p:cNvPr>
          <p:cNvSpPr/>
          <p:nvPr/>
        </p:nvSpPr>
        <p:spPr>
          <a:xfrm>
            <a:off x="2427686" y="2444622"/>
            <a:ext cx="1822193" cy="6126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dirty="0">
                <a:solidFill>
                  <a:schemeClr val="bg1"/>
                </a:solidFill>
              </a:rPr>
              <a:t>Accessible</a:t>
            </a:r>
          </a:p>
        </p:txBody>
      </p:sp>
      <p:sp>
        <p:nvSpPr>
          <p:cNvPr id="8" name="Rectangle 7">
            <a:extLst>
              <a:ext uri="{FF2B5EF4-FFF2-40B4-BE49-F238E27FC236}">
                <a16:creationId xmlns:a16="http://schemas.microsoft.com/office/drawing/2014/main" id="{AFCD4687-2C4C-40E7-8270-781FB649CA58}"/>
              </a:ext>
            </a:extLst>
          </p:cNvPr>
          <p:cNvSpPr/>
          <p:nvPr/>
        </p:nvSpPr>
        <p:spPr>
          <a:xfrm>
            <a:off x="4392162" y="2444622"/>
            <a:ext cx="1822193" cy="612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a:solidFill>
                  <a:schemeClr val="bg1"/>
                </a:solidFill>
              </a:rPr>
              <a:t>Flexible</a:t>
            </a:r>
          </a:p>
        </p:txBody>
      </p:sp>
      <p:sp>
        <p:nvSpPr>
          <p:cNvPr id="17410" name="Title 1"/>
          <p:cNvSpPr>
            <a:spLocks noGrp="1"/>
          </p:cNvSpPr>
          <p:nvPr>
            <p:ph type="title"/>
          </p:nvPr>
        </p:nvSpPr>
        <p:spPr/>
        <p:txBody>
          <a:bodyPr/>
          <a:lstStyle/>
          <a:p>
            <a:r>
              <a:rPr lang="en-US" dirty="0"/>
              <a:t>Business Advantage Account: Charities and Not-for-profit</a:t>
            </a:r>
          </a:p>
        </p:txBody>
      </p:sp>
      <p:sp>
        <p:nvSpPr>
          <p:cNvPr id="2" name="Content Placeholder 1"/>
          <p:cNvSpPr>
            <a:spLocks noGrp="1"/>
          </p:cNvSpPr>
          <p:nvPr>
            <p:ph sz="quarter" idx="13"/>
          </p:nvPr>
        </p:nvSpPr>
        <p:spPr>
          <a:xfrm>
            <a:off x="455613" y="3604184"/>
            <a:ext cx="6520128" cy="2262582"/>
          </a:xfrm>
        </p:spPr>
        <p:txBody>
          <a:bodyPr/>
          <a:lstStyle/>
          <a:p>
            <a:r>
              <a:rPr lang="en-US" dirty="0"/>
              <a:t>Some charities and non-profits are restricted from equity investing</a:t>
            </a:r>
            <a:endParaRPr lang="en-CA" dirty="0"/>
          </a:p>
          <a:p>
            <a:r>
              <a:rPr lang="en-US" dirty="0"/>
              <a:t>Help businesses and organizations who help others.</a:t>
            </a:r>
          </a:p>
        </p:txBody>
      </p:sp>
      <p:pic>
        <p:nvPicPr>
          <p:cNvPr id="9" name="Picture Placeholder 8" descr="A person standing in front of a fruit stand&#10;&#10;Description generated with high confidence">
            <a:extLst>
              <a:ext uri="{FF2B5EF4-FFF2-40B4-BE49-F238E27FC236}">
                <a16:creationId xmlns:a16="http://schemas.microsoft.com/office/drawing/2014/main" id="{8D3F973D-580B-4023-8588-E1ABE9DD78D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6470"/>
          <a:stretch/>
        </p:blipFill>
        <p:spPr>
          <a:xfrm>
            <a:off x="7118023" y="0"/>
            <a:ext cx="5070802" cy="6858000"/>
          </a:xfrm>
        </p:spPr>
      </p:pic>
      <p:sp>
        <p:nvSpPr>
          <p:cNvPr id="3" name="Slide Number Placeholder 2">
            <a:extLst>
              <a:ext uri="{FF2B5EF4-FFF2-40B4-BE49-F238E27FC236}">
                <a16:creationId xmlns:a16="http://schemas.microsoft.com/office/drawing/2014/main" id="{62491EDF-FFE3-4B2F-AB5B-900E29465995}"/>
              </a:ext>
            </a:extLst>
          </p:cNvPr>
          <p:cNvSpPr>
            <a:spLocks noGrp="1"/>
          </p:cNvSpPr>
          <p:nvPr>
            <p:ph type="sldNum" sz="quarter" idx="12"/>
          </p:nvPr>
        </p:nvSpPr>
        <p:spPr/>
        <p:txBody>
          <a:bodyPr/>
          <a:lstStyle/>
          <a:p>
            <a:fld id="{BB333B34-C87C-402E-ABB0-13B7C9DEBBC4}" type="slidenum">
              <a:rPr lang="en-CA" smtClean="0"/>
              <a:t>20</a:t>
            </a:fld>
            <a:endParaRPr lang="en-CA"/>
          </a:p>
        </p:txBody>
      </p:sp>
    </p:spTree>
    <p:extLst>
      <p:ext uri="{BB962C8B-B14F-4D97-AF65-F5344CB8AC3E}">
        <p14:creationId xmlns:p14="http://schemas.microsoft.com/office/powerpoint/2010/main" val="8200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Business Advantage Account: Estate Accounts</a:t>
            </a:r>
          </a:p>
        </p:txBody>
      </p:sp>
      <p:sp>
        <p:nvSpPr>
          <p:cNvPr id="2" name="Content Placeholder 1"/>
          <p:cNvSpPr>
            <a:spLocks noGrp="1"/>
          </p:cNvSpPr>
          <p:nvPr>
            <p:ph sz="quarter" idx="13"/>
          </p:nvPr>
        </p:nvSpPr>
        <p:spPr>
          <a:xfrm>
            <a:off x="455614" y="1725548"/>
            <a:ext cx="6040771" cy="3966034"/>
          </a:xfrm>
        </p:spPr>
        <p:txBody>
          <a:bodyPr/>
          <a:lstStyle/>
          <a:p>
            <a:r>
              <a:rPr lang="en-US" dirty="0"/>
              <a:t>Life advisors eventually deal with the estate</a:t>
            </a:r>
          </a:p>
          <a:p>
            <a:r>
              <a:rPr lang="en-US" dirty="0"/>
              <a:t>Lawyers provide accounts but no interest earned</a:t>
            </a:r>
          </a:p>
          <a:p>
            <a:r>
              <a:rPr lang="en-US" dirty="0"/>
              <a:t>Executors can open account – get guidance </a:t>
            </a:r>
            <a:br>
              <a:rPr lang="en-US" dirty="0"/>
            </a:br>
            <a:r>
              <a:rPr lang="en-US" dirty="0"/>
              <a:t>from advisor</a:t>
            </a:r>
          </a:p>
          <a:p>
            <a:r>
              <a:rPr lang="en-US" dirty="0"/>
              <a:t>Lawyer requests </a:t>
            </a:r>
            <a:r>
              <a:rPr lang="en-US" dirty="0" err="1"/>
              <a:t>cheques</a:t>
            </a:r>
            <a:r>
              <a:rPr lang="en-US" dirty="0"/>
              <a:t>/payments from Executors as needed</a:t>
            </a:r>
          </a:p>
          <a:p>
            <a:r>
              <a:rPr lang="en-US" dirty="0"/>
              <a:t>Estate earns BAA interest rate</a:t>
            </a:r>
          </a:p>
          <a:p>
            <a:r>
              <a:rPr lang="en-CA" dirty="0"/>
              <a:t>Documents needed</a:t>
            </a:r>
          </a:p>
          <a:p>
            <a:pPr lvl="1"/>
            <a:r>
              <a:rPr lang="en-CA" dirty="0"/>
              <a:t>Copy of Will </a:t>
            </a:r>
          </a:p>
          <a:p>
            <a:pPr lvl="1"/>
            <a:r>
              <a:rPr lang="en-US" dirty="0"/>
              <a:t>Copy of Death Certificate</a:t>
            </a:r>
          </a:p>
        </p:txBody>
      </p:sp>
      <p:pic>
        <p:nvPicPr>
          <p:cNvPr id="6" name="Picture Placeholder 5" descr="A person sitting at a desk&#10;&#10;Description generated with very high confidence">
            <a:extLst>
              <a:ext uri="{FF2B5EF4-FFF2-40B4-BE49-F238E27FC236}">
                <a16:creationId xmlns:a16="http://schemas.microsoft.com/office/drawing/2014/main" id="{705EA10C-9E4A-48DD-8F69-22543954338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964"/>
          <a:stretch/>
        </p:blipFill>
        <p:spPr>
          <a:xfrm>
            <a:off x="6975742" y="-8459"/>
            <a:ext cx="5213083" cy="6866460"/>
          </a:xfrm>
        </p:spPr>
      </p:pic>
      <p:sp>
        <p:nvSpPr>
          <p:cNvPr id="3" name="Slide Number Placeholder 2">
            <a:extLst>
              <a:ext uri="{FF2B5EF4-FFF2-40B4-BE49-F238E27FC236}">
                <a16:creationId xmlns:a16="http://schemas.microsoft.com/office/drawing/2014/main" id="{CA87F93E-E118-4FBC-AE5F-94036C7D0D18}"/>
              </a:ext>
            </a:extLst>
          </p:cNvPr>
          <p:cNvSpPr>
            <a:spLocks noGrp="1"/>
          </p:cNvSpPr>
          <p:nvPr>
            <p:ph type="sldNum" sz="quarter" idx="12"/>
          </p:nvPr>
        </p:nvSpPr>
        <p:spPr/>
        <p:txBody>
          <a:bodyPr/>
          <a:lstStyle/>
          <a:p>
            <a:fld id="{BB333B34-C87C-402E-ABB0-13B7C9DEBBC4}" type="slidenum">
              <a:rPr lang="en-CA" smtClean="0"/>
              <a:t>21</a:t>
            </a:fld>
            <a:endParaRPr lang="en-CA"/>
          </a:p>
        </p:txBody>
      </p:sp>
    </p:spTree>
    <p:extLst>
      <p:ext uri="{BB962C8B-B14F-4D97-AF65-F5344CB8AC3E}">
        <p14:creationId xmlns:p14="http://schemas.microsoft.com/office/powerpoint/2010/main" val="426875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Business Advantage Account: Reserve funds or Building fund</a:t>
            </a:r>
            <a:endParaRPr lang="en-US" dirty="0"/>
          </a:p>
        </p:txBody>
      </p:sp>
      <p:sp>
        <p:nvSpPr>
          <p:cNvPr id="2" name="Content Placeholder 1"/>
          <p:cNvSpPr>
            <a:spLocks noGrp="1"/>
          </p:cNvSpPr>
          <p:nvPr>
            <p:ph sz="quarter" idx="13"/>
          </p:nvPr>
        </p:nvSpPr>
        <p:spPr>
          <a:xfrm>
            <a:off x="455613" y="3426077"/>
            <a:ext cx="5437814" cy="2184846"/>
          </a:xfrm>
        </p:spPr>
        <p:txBody>
          <a:bodyPr/>
          <a:lstStyle/>
          <a:p>
            <a:r>
              <a:rPr lang="en-US" dirty="0"/>
              <a:t>Growing congregations, hospital or college foundations, non-profit organizations, etc. </a:t>
            </a:r>
          </a:p>
          <a:p>
            <a:r>
              <a:rPr lang="en-US" dirty="0"/>
              <a:t>Make the most of the donors’ money, before it’s needed for the building.</a:t>
            </a:r>
          </a:p>
          <a:p>
            <a:endParaRPr lang="en-CA" dirty="0"/>
          </a:p>
          <a:p>
            <a:endParaRPr lang="en-CA" dirty="0"/>
          </a:p>
        </p:txBody>
      </p:sp>
      <p:sp>
        <p:nvSpPr>
          <p:cNvPr id="3" name="Slide Number Placeholder 2">
            <a:extLst>
              <a:ext uri="{FF2B5EF4-FFF2-40B4-BE49-F238E27FC236}">
                <a16:creationId xmlns:a16="http://schemas.microsoft.com/office/drawing/2014/main" id="{738146EC-79A9-4E59-B7B0-B1B77979A00C}"/>
              </a:ext>
            </a:extLst>
          </p:cNvPr>
          <p:cNvSpPr>
            <a:spLocks noGrp="1"/>
          </p:cNvSpPr>
          <p:nvPr>
            <p:ph type="sldNum" sz="quarter" idx="12"/>
          </p:nvPr>
        </p:nvSpPr>
        <p:spPr/>
        <p:txBody>
          <a:bodyPr/>
          <a:lstStyle/>
          <a:p>
            <a:fld id="{BB333B34-C87C-402E-ABB0-13B7C9DEBBC4}" type="slidenum">
              <a:rPr lang="en-CA" smtClean="0"/>
              <a:pPr/>
              <a:t>22</a:t>
            </a:fld>
            <a:endParaRPr lang="en-CA"/>
          </a:p>
        </p:txBody>
      </p:sp>
      <p:sp>
        <p:nvSpPr>
          <p:cNvPr id="21512" name="TextBox 7"/>
          <p:cNvSpPr txBox="1">
            <a:spLocks noChangeArrowheads="1"/>
          </p:cNvSpPr>
          <p:nvPr/>
        </p:nvSpPr>
        <p:spPr bwMode="auto">
          <a:xfrm>
            <a:off x="380214" y="5818710"/>
            <a:ext cx="3667037" cy="215388"/>
          </a:xfrm>
          <a:prstGeom prst="rect">
            <a:avLst/>
          </a:prstGeom>
          <a:noFill/>
          <a:ln w="9525">
            <a:noFill/>
            <a:miter lim="800000"/>
            <a:headEnd/>
            <a:tailEnd/>
          </a:ln>
        </p:spPr>
        <p:txBody>
          <a:bodyPr wrap="none">
            <a:spAutoFit/>
          </a:bodyPr>
          <a:lstStyle/>
          <a:p>
            <a:pPr algn="l"/>
            <a:r>
              <a:rPr lang="en-US" sz="800" dirty="0"/>
              <a:t>NOTE: Organizations under Sharia Law may not be allowed to earn interest </a:t>
            </a:r>
          </a:p>
        </p:txBody>
      </p:sp>
      <p:sp>
        <p:nvSpPr>
          <p:cNvPr id="8" name="Rectangle 7">
            <a:extLst>
              <a:ext uri="{FF2B5EF4-FFF2-40B4-BE49-F238E27FC236}">
                <a16:creationId xmlns:a16="http://schemas.microsoft.com/office/drawing/2014/main" id="{A138B2C0-0C7E-487A-BA7E-E886941E05B9}"/>
              </a:ext>
            </a:extLst>
          </p:cNvPr>
          <p:cNvSpPr/>
          <p:nvPr/>
        </p:nvSpPr>
        <p:spPr>
          <a:xfrm>
            <a:off x="463211" y="2269438"/>
            <a:ext cx="1822193" cy="6126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dirty="0">
                <a:solidFill>
                  <a:schemeClr val="bg1"/>
                </a:solidFill>
              </a:rPr>
              <a:t>Premium rates</a:t>
            </a:r>
          </a:p>
        </p:txBody>
      </p:sp>
      <p:sp>
        <p:nvSpPr>
          <p:cNvPr id="13" name="Rectangle 12">
            <a:extLst>
              <a:ext uri="{FF2B5EF4-FFF2-40B4-BE49-F238E27FC236}">
                <a16:creationId xmlns:a16="http://schemas.microsoft.com/office/drawing/2014/main" id="{83955596-A63B-406E-B914-4A65845A3013}"/>
              </a:ext>
            </a:extLst>
          </p:cNvPr>
          <p:cNvSpPr/>
          <p:nvPr/>
        </p:nvSpPr>
        <p:spPr>
          <a:xfrm>
            <a:off x="2427686" y="2269438"/>
            <a:ext cx="1822193" cy="6126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dirty="0">
                <a:solidFill>
                  <a:schemeClr val="bg1"/>
                </a:solidFill>
              </a:rPr>
              <a:t>Accessible</a:t>
            </a:r>
          </a:p>
        </p:txBody>
      </p:sp>
      <p:sp>
        <p:nvSpPr>
          <p:cNvPr id="14" name="Rectangle 13">
            <a:extLst>
              <a:ext uri="{FF2B5EF4-FFF2-40B4-BE49-F238E27FC236}">
                <a16:creationId xmlns:a16="http://schemas.microsoft.com/office/drawing/2014/main" id="{8ECC9E4F-D754-4CAC-998C-AB33AC6B9B42}"/>
              </a:ext>
            </a:extLst>
          </p:cNvPr>
          <p:cNvSpPr/>
          <p:nvPr/>
        </p:nvSpPr>
        <p:spPr>
          <a:xfrm>
            <a:off x="4392162" y="2269438"/>
            <a:ext cx="1822193" cy="6126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99">
                <a:solidFill>
                  <a:schemeClr val="bg1"/>
                </a:solidFill>
              </a:rPr>
              <a:t>Flexible</a:t>
            </a:r>
          </a:p>
        </p:txBody>
      </p:sp>
      <p:pic>
        <p:nvPicPr>
          <p:cNvPr id="15" name="Picture Placeholder 14" descr="A person sitting on a bench&#10;&#10;Description generated with very high confidence">
            <a:extLst>
              <a:ext uri="{FF2B5EF4-FFF2-40B4-BE49-F238E27FC236}">
                <a16:creationId xmlns:a16="http://schemas.microsoft.com/office/drawing/2014/main" id="{EADEE2B4-141D-4C29-9FC7-BA8CF25F69BB}"/>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r="3305"/>
          <a:stretch/>
        </p:blipFill>
        <p:spPr>
          <a:xfrm>
            <a:off x="6975742" y="38313"/>
            <a:ext cx="5213083" cy="6819687"/>
          </a:xfrm>
        </p:spPr>
      </p:pic>
    </p:spTree>
    <p:extLst>
      <p:ext uri="{BB962C8B-B14F-4D97-AF65-F5344CB8AC3E}">
        <p14:creationId xmlns:p14="http://schemas.microsoft.com/office/powerpoint/2010/main" val="25640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t>Business Advantage Account</a:t>
            </a:r>
            <a:br>
              <a:rPr lang="en-US" dirty="0"/>
            </a:br>
            <a:r>
              <a:rPr lang="en-US" dirty="0"/>
              <a:t>Offset Operating Account fees</a:t>
            </a:r>
          </a:p>
        </p:txBody>
      </p:sp>
      <p:sp>
        <p:nvSpPr>
          <p:cNvPr id="22535" name="TextBox 7"/>
          <p:cNvSpPr txBox="1">
            <a:spLocks noChangeArrowheads="1"/>
          </p:cNvSpPr>
          <p:nvPr/>
        </p:nvSpPr>
        <p:spPr bwMode="auto">
          <a:xfrm>
            <a:off x="6414898" y="2600843"/>
            <a:ext cx="769562" cy="400006"/>
          </a:xfrm>
          <a:prstGeom prst="rect">
            <a:avLst/>
          </a:prstGeom>
          <a:noFill/>
          <a:ln w="9525">
            <a:noFill/>
            <a:miter lim="800000"/>
            <a:headEnd/>
            <a:tailEnd/>
          </a:ln>
        </p:spPr>
        <p:txBody>
          <a:bodyPr wrap="none" anchor="ctr">
            <a:spAutoFit/>
          </a:bodyPr>
          <a:lstStyle/>
          <a:p>
            <a:pPr algn="ctr"/>
            <a:r>
              <a:rPr lang="en-US" sz="1999" dirty="0"/>
              <a:t>Bank</a:t>
            </a:r>
          </a:p>
        </p:txBody>
      </p:sp>
      <p:cxnSp>
        <p:nvCxnSpPr>
          <p:cNvPr id="22542" name="Straight Arrow Connector 18"/>
          <p:cNvCxnSpPr>
            <a:cxnSpLocks noChangeShapeType="1"/>
          </p:cNvCxnSpPr>
          <p:nvPr/>
        </p:nvCxnSpPr>
        <p:spPr bwMode="auto">
          <a:xfrm flipH="1">
            <a:off x="3219559" y="4429835"/>
            <a:ext cx="2424397" cy="0"/>
          </a:xfrm>
          <a:prstGeom prst="straightConnector1">
            <a:avLst/>
          </a:prstGeom>
          <a:noFill/>
          <a:ln w="22225" algn="ctr">
            <a:solidFill>
              <a:schemeClr val="accent6"/>
            </a:solidFill>
            <a:round/>
            <a:headEnd/>
            <a:tailEnd type="arrow" w="lg" len="lg"/>
          </a:ln>
        </p:spPr>
      </p:cxnSp>
      <p:sp>
        <p:nvSpPr>
          <p:cNvPr id="2" name="Slide Number Placeholder 1">
            <a:extLst>
              <a:ext uri="{FF2B5EF4-FFF2-40B4-BE49-F238E27FC236}">
                <a16:creationId xmlns:a16="http://schemas.microsoft.com/office/drawing/2014/main" id="{C7AE9665-FFCE-44FF-A842-2F738A8401D8}"/>
              </a:ext>
            </a:extLst>
          </p:cNvPr>
          <p:cNvSpPr>
            <a:spLocks noGrp="1"/>
          </p:cNvSpPr>
          <p:nvPr>
            <p:ph type="sldNum" sz="quarter" idx="12"/>
          </p:nvPr>
        </p:nvSpPr>
        <p:spPr/>
        <p:txBody>
          <a:bodyPr/>
          <a:lstStyle/>
          <a:p>
            <a:fld id="{BB333B34-C87C-402E-ABB0-13B7C9DEBBC4}" type="slidenum">
              <a:rPr lang="en-CA" smtClean="0"/>
              <a:t>23</a:t>
            </a:fld>
            <a:endParaRPr lang="en-CA"/>
          </a:p>
        </p:txBody>
      </p:sp>
      <p:sp>
        <p:nvSpPr>
          <p:cNvPr id="16" name="Rectangle 15">
            <a:extLst>
              <a:ext uri="{FF2B5EF4-FFF2-40B4-BE49-F238E27FC236}">
                <a16:creationId xmlns:a16="http://schemas.microsoft.com/office/drawing/2014/main" id="{122F162A-FCB9-4419-9C3E-B8318DFFA9D8}"/>
              </a:ext>
            </a:extLst>
          </p:cNvPr>
          <p:cNvSpPr/>
          <p:nvPr/>
        </p:nvSpPr>
        <p:spPr>
          <a:xfrm>
            <a:off x="8618486" y="229434"/>
            <a:ext cx="3340211" cy="5888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249" rIns="182832" rtlCol="0" anchor="ctr"/>
          <a:lstStyle/>
          <a:p>
            <a:r>
              <a:rPr lang="en-US" sz="2399" dirty="0"/>
              <a:t>Let Manulife Bank </a:t>
            </a:r>
            <a:br>
              <a:rPr lang="en-US" sz="2399" dirty="0"/>
            </a:br>
            <a:r>
              <a:rPr lang="en-US" sz="2399" dirty="0"/>
              <a:t>help pay your client’s business bank fees.</a:t>
            </a:r>
            <a:br>
              <a:rPr lang="en-US" sz="2399" dirty="0"/>
            </a:br>
            <a:endParaRPr lang="en-US" sz="2399" dirty="0"/>
          </a:p>
          <a:p>
            <a:r>
              <a:rPr lang="en-US" sz="2399" b="1" dirty="0"/>
              <a:t>Use your client’s extra cash for </a:t>
            </a:r>
            <a:br>
              <a:rPr lang="en-US" sz="2399" b="1" dirty="0"/>
            </a:br>
            <a:r>
              <a:rPr lang="en-US" sz="2399" b="1" dirty="0"/>
              <a:t>their benefit not their bank’s.</a:t>
            </a:r>
          </a:p>
        </p:txBody>
      </p:sp>
      <p:sp>
        <p:nvSpPr>
          <p:cNvPr id="3" name="Rectangle 2">
            <a:extLst>
              <a:ext uri="{FF2B5EF4-FFF2-40B4-BE49-F238E27FC236}">
                <a16:creationId xmlns:a16="http://schemas.microsoft.com/office/drawing/2014/main" id="{5737AF33-57C0-4E49-9BAF-28BDC04949EF}"/>
              </a:ext>
            </a:extLst>
          </p:cNvPr>
          <p:cNvSpPr/>
          <p:nvPr/>
        </p:nvSpPr>
        <p:spPr>
          <a:xfrm>
            <a:off x="455613" y="2451418"/>
            <a:ext cx="2763945" cy="666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t>Operating Account</a:t>
            </a:r>
            <a:endParaRPr lang="en-CA" sz="1799" dirty="0"/>
          </a:p>
        </p:txBody>
      </p:sp>
      <p:sp>
        <p:nvSpPr>
          <p:cNvPr id="19" name="Rectangle 18">
            <a:extLst>
              <a:ext uri="{FF2B5EF4-FFF2-40B4-BE49-F238E27FC236}">
                <a16:creationId xmlns:a16="http://schemas.microsoft.com/office/drawing/2014/main" id="{8C6E517B-CE42-43C8-B0A6-ABEC4FBC18FA}"/>
              </a:ext>
            </a:extLst>
          </p:cNvPr>
          <p:cNvSpPr/>
          <p:nvPr/>
        </p:nvSpPr>
        <p:spPr>
          <a:xfrm>
            <a:off x="455613" y="4096548"/>
            <a:ext cx="2763945" cy="6665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799" dirty="0"/>
              <a:t>Business</a:t>
            </a:r>
          </a:p>
          <a:p>
            <a:pPr algn="ctr">
              <a:lnSpc>
                <a:spcPct val="90000"/>
              </a:lnSpc>
            </a:pPr>
            <a:r>
              <a:rPr lang="en-US" sz="1799" dirty="0"/>
              <a:t>Advantage Account</a:t>
            </a:r>
          </a:p>
        </p:txBody>
      </p:sp>
      <p:pic>
        <p:nvPicPr>
          <p:cNvPr id="22" name="Picture 21">
            <a:extLst>
              <a:ext uri="{FF2B5EF4-FFF2-40B4-BE49-F238E27FC236}">
                <a16:creationId xmlns:a16="http://schemas.microsoft.com/office/drawing/2014/main" id="{4B001AB9-4409-4785-9A9E-51D4F62298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14" r="25604" b="13626"/>
          <a:stretch/>
        </p:blipFill>
        <p:spPr>
          <a:xfrm>
            <a:off x="5763504" y="4185503"/>
            <a:ext cx="2399011" cy="488664"/>
          </a:xfrm>
          <a:prstGeom prst="rect">
            <a:avLst/>
          </a:prstGeom>
        </p:spPr>
      </p:pic>
      <p:cxnSp>
        <p:nvCxnSpPr>
          <p:cNvPr id="25" name="Straight Arrow Connector 18">
            <a:extLst>
              <a:ext uri="{FF2B5EF4-FFF2-40B4-BE49-F238E27FC236}">
                <a16:creationId xmlns:a16="http://schemas.microsoft.com/office/drawing/2014/main" id="{5B69808B-FD4E-4CA8-A546-98DCCAC21E55}"/>
              </a:ext>
            </a:extLst>
          </p:cNvPr>
          <p:cNvCxnSpPr>
            <a:cxnSpLocks noChangeShapeType="1"/>
          </p:cNvCxnSpPr>
          <p:nvPr/>
        </p:nvCxnSpPr>
        <p:spPr bwMode="auto">
          <a:xfrm>
            <a:off x="1837586" y="3117994"/>
            <a:ext cx="0" cy="978554"/>
          </a:xfrm>
          <a:prstGeom prst="straightConnector1">
            <a:avLst/>
          </a:prstGeom>
          <a:noFill/>
          <a:ln w="22225" algn="ctr">
            <a:solidFill>
              <a:schemeClr val="accent6"/>
            </a:solidFill>
            <a:round/>
            <a:headEnd/>
            <a:tailEnd type="arrow" w="lg" len="lg"/>
          </a:ln>
        </p:spPr>
      </p:cxnSp>
      <p:sp>
        <p:nvSpPr>
          <p:cNvPr id="22540" name="TextBox 14"/>
          <p:cNvSpPr txBox="1">
            <a:spLocks noChangeArrowheads="1"/>
          </p:cNvSpPr>
          <p:nvPr/>
        </p:nvSpPr>
        <p:spPr bwMode="auto">
          <a:xfrm>
            <a:off x="3906750" y="4218097"/>
            <a:ext cx="1050015" cy="399877"/>
          </a:xfrm>
          <a:prstGeom prst="rect">
            <a:avLst/>
          </a:prstGeom>
          <a:solidFill>
            <a:srgbClr val="EAE8E5"/>
          </a:solidFill>
          <a:ln w="9525">
            <a:noFill/>
            <a:miter lim="800000"/>
            <a:headEnd/>
            <a:tailEnd/>
          </a:ln>
        </p:spPr>
        <p:txBody>
          <a:bodyPr wrap="none">
            <a:spAutoFit/>
          </a:bodyPr>
          <a:lstStyle/>
          <a:p>
            <a:pPr algn="ctr"/>
            <a:r>
              <a:rPr lang="en-US" sz="1999" dirty="0"/>
              <a:t>Interest</a:t>
            </a:r>
          </a:p>
        </p:txBody>
      </p:sp>
      <p:sp>
        <p:nvSpPr>
          <p:cNvPr id="22533" name="TextBox 5"/>
          <p:cNvSpPr txBox="1">
            <a:spLocks noChangeArrowheads="1"/>
          </p:cNvSpPr>
          <p:nvPr/>
        </p:nvSpPr>
        <p:spPr bwMode="auto">
          <a:xfrm>
            <a:off x="1140299" y="3313130"/>
            <a:ext cx="1394571" cy="400006"/>
          </a:xfrm>
          <a:prstGeom prst="rect">
            <a:avLst/>
          </a:prstGeom>
          <a:solidFill>
            <a:srgbClr val="EAE8E5"/>
          </a:solidFill>
          <a:ln w="9525">
            <a:noFill/>
            <a:miter lim="800000"/>
            <a:headEnd/>
            <a:tailEnd/>
          </a:ln>
        </p:spPr>
        <p:txBody>
          <a:bodyPr wrap="none">
            <a:spAutoFit/>
          </a:bodyPr>
          <a:lstStyle/>
          <a:p>
            <a:pPr algn="ctr"/>
            <a:r>
              <a:rPr lang="en-US" sz="1999" dirty="0"/>
              <a:t>Extra cash</a:t>
            </a:r>
          </a:p>
        </p:txBody>
      </p:sp>
      <p:cxnSp>
        <p:nvCxnSpPr>
          <p:cNvPr id="32" name="Straight Arrow Connector 18">
            <a:extLst>
              <a:ext uri="{FF2B5EF4-FFF2-40B4-BE49-F238E27FC236}">
                <a16:creationId xmlns:a16="http://schemas.microsoft.com/office/drawing/2014/main" id="{88776138-D0B2-47D3-BE56-839541D3AB44}"/>
              </a:ext>
            </a:extLst>
          </p:cNvPr>
          <p:cNvCxnSpPr>
            <a:cxnSpLocks noChangeShapeType="1"/>
          </p:cNvCxnSpPr>
          <p:nvPr/>
        </p:nvCxnSpPr>
        <p:spPr bwMode="auto">
          <a:xfrm flipH="1">
            <a:off x="3219559" y="2784705"/>
            <a:ext cx="2424397" cy="0"/>
          </a:xfrm>
          <a:prstGeom prst="straightConnector1">
            <a:avLst/>
          </a:prstGeom>
          <a:noFill/>
          <a:ln w="22225" algn="ctr">
            <a:solidFill>
              <a:schemeClr val="accent6"/>
            </a:solidFill>
            <a:round/>
            <a:headEnd/>
            <a:tailEnd type="arrow" w="lg" len="lg"/>
          </a:ln>
        </p:spPr>
      </p:cxnSp>
      <p:sp>
        <p:nvSpPr>
          <p:cNvPr id="33" name="TextBox 14">
            <a:extLst>
              <a:ext uri="{FF2B5EF4-FFF2-40B4-BE49-F238E27FC236}">
                <a16:creationId xmlns:a16="http://schemas.microsoft.com/office/drawing/2014/main" id="{14FE7037-64B7-45BA-B508-E4456C8C47CC}"/>
              </a:ext>
            </a:extLst>
          </p:cNvPr>
          <p:cNvSpPr txBox="1">
            <a:spLocks noChangeArrowheads="1"/>
          </p:cNvSpPr>
          <p:nvPr/>
        </p:nvSpPr>
        <p:spPr bwMode="auto">
          <a:xfrm>
            <a:off x="4084637" y="2584702"/>
            <a:ext cx="694240" cy="399877"/>
          </a:xfrm>
          <a:prstGeom prst="rect">
            <a:avLst/>
          </a:prstGeom>
          <a:solidFill>
            <a:srgbClr val="EAE8E5"/>
          </a:solidFill>
          <a:ln w="9525">
            <a:noFill/>
            <a:miter lim="800000"/>
            <a:headEnd/>
            <a:tailEnd/>
          </a:ln>
        </p:spPr>
        <p:txBody>
          <a:bodyPr wrap="none">
            <a:spAutoFit/>
          </a:bodyPr>
          <a:lstStyle/>
          <a:p>
            <a:pPr algn="ctr"/>
            <a:r>
              <a:rPr lang="en-US" sz="1999" dirty="0"/>
              <a:t>Fees</a:t>
            </a:r>
          </a:p>
        </p:txBody>
      </p:sp>
      <p:pic>
        <p:nvPicPr>
          <p:cNvPr id="13" name="Picture 12">
            <a:extLst>
              <a:ext uri="{FF2B5EF4-FFF2-40B4-BE49-F238E27FC236}">
                <a16:creationId xmlns:a16="http://schemas.microsoft.com/office/drawing/2014/main" id="{E593568D-CA3B-49F6-BAF7-57BBA04DCBEE}"/>
              </a:ext>
            </a:extLst>
          </p:cNvPr>
          <p:cNvPicPr>
            <a:picLocks noChangeAspect="1"/>
          </p:cNvPicPr>
          <p:nvPr/>
        </p:nvPicPr>
        <p:blipFill>
          <a:blip r:embed="rId4"/>
          <a:stretch>
            <a:fillRect/>
          </a:stretch>
        </p:blipFill>
        <p:spPr>
          <a:xfrm>
            <a:off x="5763504" y="2406330"/>
            <a:ext cx="651394" cy="650444"/>
          </a:xfrm>
          <a:prstGeom prst="rect">
            <a:avLst/>
          </a:prstGeom>
        </p:spPr>
      </p:pic>
    </p:spTree>
    <p:extLst>
      <p:ext uri="{BB962C8B-B14F-4D97-AF65-F5344CB8AC3E}">
        <p14:creationId xmlns:p14="http://schemas.microsoft.com/office/powerpoint/2010/main" val="295537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EA1E35-0858-42C8-B870-2554D19B8FF3}"/>
              </a:ext>
            </a:extLst>
          </p:cNvPr>
          <p:cNvSpPr>
            <a:spLocks noGrp="1"/>
          </p:cNvSpPr>
          <p:nvPr>
            <p:ph type="title"/>
          </p:nvPr>
        </p:nvSpPr>
        <p:spPr/>
        <p:txBody>
          <a:bodyPr>
            <a:normAutofit fontScale="90000"/>
          </a:bodyPr>
          <a:lstStyle/>
          <a:p>
            <a:r>
              <a:rPr lang="en-US" dirty="0"/>
              <a:t>Helping you share your unique deposit webpage </a:t>
            </a:r>
            <a:br>
              <a:rPr lang="en-US" dirty="0"/>
            </a:br>
            <a:r>
              <a:rPr lang="en-US" sz="1799" dirty="0"/>
              <a:t>Email templates, web banners, </a:t>
            </a:r>
            <a:r>
              <a:rPr lang="en-US" sz="1799" dirty="0" err="1"/>
              <a:t>admats</a:t>
            </a:r>
            <a:r>
              <a:rPr lang="en-US" sz="1799" dirty="0"/>
              <a:t>/flyers, social media posts, etc.</a:t>
            </a:r>
          </a:p>
        </p:txBody>
      </p:sp>
      <p:sp>
        <p:nvSpPr>
          <p:cNvPr id="4" name="Slide Number Placeholder 3">
            <a:extLst>
              <a:ext uri="{FF2B5EF4-FFF2-40B4-BE49-F238E27FC236}">
                <a16:creationId xmlns:a16="http://schemas.microsoft.com/office/drawing/2014/main" id="{7642D87D-6F00-47E9-95B8-8478C1F3F361}"/>
              </a:ext>
            </a:extLst>
          </p:cNvPr>
          <p:cNvSpPr>
            <a:spLocks noGrp="1"/>
          </p:cNvSpPr>
          <p:nvPr>
            <p:ph type="sldNum" sz="quarter" idx="12"/>
          </p:nvPr>
        </p:nvSpPr>
        <p:spPr/>
        <p:txBody>
          <a:bodyPr/>
          <a:lstStyle/>
          <a:p>
            <a:fld id="{BB333B34-C87C-402E-ABB0-13B7C9DEBBC4}" type="slidenum">
              <a:rPr lang="en-US" smtClean="0"/>
              <a:pPr/>
              <a:t>24</a:t>
            </a:fld>
            <a:endParaRPr lang="en-US"/>
          </a:p>
        </p:txBody>
      </p:sp>
      <p:sp>
        <p:nvSpPr>
          <p:cNvPr id="3" name="Rectangle 2">
            <a:extLst>
              <a:ext uri="{FF2B5EF4-FFF2-40B4-BE49-F238E27FC236}">
                <a16:creationId xmlns:a16="http://schemas.microsoft.com/office/drawing/2014/main" id="{23D0C815-D6E1-4027-A29B-4621A8CF76C4}"/>
              </a:ext>
            </a:extLst>
          </p:cNvPr>
          <p:cNvSpPr/>
          <p:nvPr/>
        </p:nvSpPr>
        <p:spPr>
          <a:xfrm>
            <a:off x="9034594" y="2605140"/>
            <a:ext cx="584172" cy="164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spTree>
    <p:extLst>
      <p:ext uri="{BB962C8B-B14F-4D97-AF65-F5344CB8AC3E}">
        <p14:creationId xmlns:p14="http://schemas.microsoft.com/office/powerpoint/2010/main" val="40405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DDF6561-4DF3-4E77-A935-255A03CC80B0}"/>
              </a:ext>
            </a:extLst>
          </p:cNvPr>
          <p:cNvSpPr>
            <a:spLocks noGrp="1"/>
          </p:cNvSpPr>
          <p:nvPr>
            <p:ph type="title"/>
          </p:nvPr>
        </p:nvSpPr>
        <p:spPr/>
        <p:txBody>
          <a:bodyPr/>
          <a:lstStyle/>
          <a:p>
            <a:r>
              <a:rPr lang="en-US" dirty="0"/>
              <a:t>Help your clients make </a:t>
            </a:r>
            <a:br>
              <a:rPr lang="en-US" dirty="0"/>
            </a:br>
            <a:r>
              <a:rPr lang="en-US" dirty="0"/>
              <a:t>the most of their account</a:t>
            </a:r>
          </a:p>
        </p:txBody>
      </p:sp>
      <p:sp>
        <p:nvSpPr>
          <p:cNvPr id="12" name="Content Placeholder 11">
            <a:extLst>
              <a:ext uri="{FF2B5EF4-FFF2-40B4-BE49-F238E27FC236}">
                <a16:creationId xmlns:a16="http://schemas.microsoft.com/office/drawing/2014/main" id="{913069AF-30CF-4B30-85D0-8B9DD79D0B3C}"/>
              </a:ext>
            </a:extLst>
          </p:cNvPr>
          <p:cNvSpPr>
            <a:spLocks noGrp="1"/>
          </p:cNvSpPr>
          <p:nvPr>
            <p:ph sz="quarter" idx="13"/>
          </p:nvPr>
        </p:nvSpPr>
        <p:spPr/>
        <p:txBody>
          <a:bodyPr anchor="t"/>
          <a:lstStyle/>
          <a:p>
            <a:r>
              <a:rPr lang="en-US" sz="1999" dirty="0"/>
              <a:t>Add bill payments</a:t>
            </a:r>
          </a:p>
          <a:p>
            <a:pPr lvl="1"/>
            <a:r>
              <a:rPr lang="en-US" sz="1799" dirty="0"/>
              <a:t>Easy to use vendor search</a:t>
            </a:r>
          </a:p>
          <a:p>
            <a:pPr lvl="1"/>
            <a:r>
              <a:rPr lang="en-US" sz="1799" dirty="0"/>
              <a:t>Add the Bill’s account #</a:t>
            </a:r>
          </a:p>
          <a:p>
            <a:pPr lvl="1"/>
            <a:r>
              <a:rPr lang="en-US" sz="1799" dirty="0"/>
              <a:t>Save for future payments</a:t>
            </a:r>
          </a:p>
          <a:p>
            <a:r>
              <a:rPr lang="en-US" sz="1999" dirty="0"/>
              <a:t>Fund Transfer Agreement</a:t>
            </a:r>
          </a:p>
          <a:p>
            <a:pPr lvl="1"/>
            <a:r>
              <a:rPr lang="en-US" sz="1799" dirty="0"/>
              <a:t>Move money in and out of Advantage Account </a:t>
            </a:r>
            <a:br>
              <a:rPr lang="en-US" sz="1799" dirty="0"/>
            </a:br>
            <a:r>
              <a:rPr lang="en-US" sz="1799" dirty="0"/>
              <a:t>to other bank accounts for free</a:t>
            </a:r>
          </a:p>
        </p:txBody>
      </p:sp>
      <p:sp>
        <p:nvSpPr>
          <p:cNvPr id="4" name="Slide Number Placeholder 3">
            <a:extLst>
              <a:ext uri="{FF2B5EF4-FFF2-40B4-BE49-F238E27FC236}">
                <a16:creationId xmlns:a16="http://schemas.microsoft.com/office/drawing/2014/main" id="{0FD42C04-B540-47AF-8C06-072E1D541349}"/>
              </a:ext>
            </a:extLst>
          </p:cNvPr>
          <p:cNvSpPr>
            <a:spLocks noGrp="1"/>
          </p:cNvSpPr>
          <p:nvPr>
            <p:ph type="sldNum" sz="quarter" idx="12"/>
          </p:nvPr>
        </p:nvSpPr>
        <p:spPr/>
        <p:txBody>
          <a:bodyPr/>
          <a:lstStyle/>
          <a:p>
            <a:fld id="{BB333B34-C87C-402E-ABB0-13B7C9DEBBC4}" type="slidenum">
              <a:rPr lang="en-US" smtClean="0"/>
              <a:pPr/>
              <a:t>25</a:t>
            </a:fld>
            <a:endParaRPr lang="en-US"/>
          </a:p>
        </p:txBody>
      </p:sp>
      <p:grpSp>
        <p:nvGrpSpPr>
          <p:cNvPr id="7" name="Group 6">
            <a:extLst>
              <a:ext uri="{FF2B5EF4-FFF2-40B4-BE49-F238E27FC236}">
                <a16:creationId xmlns:a16="http://schemas.microsoft.com/office/drawing/2014/main" id="{077522D6-799A-4ADC-8BB5-ABF622BC13AA}"/>
              </a:ext>
            </a:extLst>
          </p:cNvPr>
          <p:cNvGrpSpPr/>
          <p:nvPr/>
        </p:nvGrpSpPr>
        <p:grpSpPr>
          <a:xfrm>
            <a:off x="7688833" y="457974"/>
            <a:ext cx="4051935" cy="5408791"/>
            <a:chOff x="7690837" y="457200"/>
            <a:chExt cx="4052990" cy="5410200"/>
          </a:xfrm>
        </p:grpSpPr>
        <p:sp>
          <p:nvSpPr>
            <p:cNvPr id="5" name="Rectangle 4">
              <a:extLst>
                <a:ext uri="{FF2B5EF4-FFF2-40B4-BE49-F238E27FC236}">
                  <a16:creationId xmlns:a16="http://schemas.microsoft.com/office/drawing/2014/main" id="{0340E3CA-C223-4EBE-9A59-309BEEFE0E06}"/>
                </a:ext>
              </a:extLst>
            </p:cNvPr>
            <p:cNvSpPr/>
            <p:nvPr/>
          </p:nvSpPr>
          <p:spPr>
            <a:xfrm>
              <a:off x="7690837" y="457200"/>
              <a:ext cx="4052990" cy="5410200"/>
            </a:xfrm>
            <a:prstGeom prst="rect">
              <a:avLst/>
            </a:prstGeom>
            <a:solidFill>
              <a:schemeClr val="bg1"/>
            </a:solidFill>
            <a:ln>
              <a:noFill/>
            </a:ln>
            <a:effectLst>
              <a:outerShdw blurRad="190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a:p>
          </p:txBody>
        </p:sp>
        <p:pic>
          <p:nvPicPr>
            <p:cNvPr id="2" name="Picture 1">
              <a:extLst>
                <a:ext uri="{FF2B5EF4-FFF2-40B4-BE49-F238E27FC236}">
                  <a16:creationId xmlns:a16="http://schemas.microsoft.com/office/drawing/2014/main" id="{406AC8FE-FA60-4C1C-9829-B557560C7E27}"/>
                </a:ext>
              </a:extLst>
            </p:cNvPr>
            <p:cNvPicPr>
              <a:picLocks noChangeAspect="1"/>
            </p:cNvPicPr>
            <p:nvPr/>
          </p:nvPicPr>
          <p:blipFill>
            <a:blip r:embed="rId2"/>
            <a:stretch>
              <a:fillRect/>
            </a:stretch>
          </p:blipFill>
          <p:spPr>
            <a:xfrm>
              <a:off x="7690837" y="525294"/>
              <a:ext cx="4043963" cy="4523362"/>
            </a:xfrm>
            <a:prstGeom prst="rect">
              <a:avLst/>
            </a:prstGeom>
            <a:effectLst/>
          </p:spPr>
        </p:pic>
      </p:grpSp>
      <p:pic>
        <p:nvPicPr>
          <p:cNvPr id="6" name="Picture 5">
            <a:extLst>
              <a:ext uri="{FF2B5EF4-FFF2-40B4-BE49-F238E27FC236}">
                <a16:creationId xmlns:a16="http://schemas.microsoft.com/office/drawing/2014/main" id="{9E723F64-B730-4C57-9D20-236C0AC67431}"/>
              </a:ext>
            </a:extLst>
          </p:cNvPr>
          <p:cNvPicPr>
            <a:picLocks noChangeAspect="1"/>
          </p:cNvPicPr>
          <p:nvPr/>
        </p:nvPicPr>
        <p:blipFill>
          <a:blip r:embed="rId3"/>
          <a:stretch>
            <a:fillRect/>
          </a:stretch>
        </p:blipFill>
        <p:spPr>
          <a:xfrm>
            <a:off x="468865" y="4801612"/>
            <a:ext cx="3421189" cy="1065154"/>
          </a:xfrm>
          <a:prstGeom prst="rect">
            <a:avLst/>
          </a:prstGeom>
          <a:effectLst>
            <a:outerShdw blurRad="190500" dist="38100" dir="2700000" algn="tl" rotWithShape="0">
              <a:prstClr val="black">
                <a:alpha val="30000"/>
              </a:prstClr>
            </a:outerShdw>
          </a:effectLst>
        </p:spPr>
      </p:pic>
      <p:pic>
        <p:nvPicPr>
          <p:cNvPr id="8" name="Picture 7">
            <a:extLst>
              <a:ext uri="{FF2B5EF4-FFF2-40B4-BE49-F238E27FC236}">
                <a16:creationId xmlns:a16="http://schemas.microsoft.com/office/drawing/2014/main" id="{843C622A-51A7-4B24-A85E-D09CD72C7C87}"/>
              </a:ext>
            </a:extLst>
          </p:cNvPr>
          <p:cNvPicPr>
            <a:picLocks noChangeAspect="1"/>
          </p:cNvPicPr>
          <p:nvPr/>
        </p:nvPicPr>
        <p:blipFill rotWithShape="1">
          <a:blip r:embed="rId4"/>
          <a:srcRect l="13723" t="16683" r="14889" b="29868"/>
          <a:stretch/>
        </p:blipFill>
        <p:spPr>
          <a:xfrm>
            <a:off x="4079331" y="4427040"/>
            <a:ext cx="3420227" cy="1439726"/>
          </a:xfrm>
          <a:prstGeom prst="rect">
            <a:avLst/>
          </a:prstGeom>
          <a:ln>
            <a:noFill/>
          </a:ln>
          <a:effectLst>
            <a:outerShdw blurRad="190500" dist="38100" dir="2700000" algn="tl" rotWithShape="0">
              <a:prstClr val="black">
                <a:alpha val="30000"/>
              </a:prstClr>
            </a:outerShdw>
          </a:effectLst>
        </p:spPr>
      </p:pic>
    </p:spTree>
    <p:extLst>
      <p:ext uri="{BB962C8B-B14F-4D97-AF65-F5344CB8AC3E}">
        <p14:creationId xmlns:p14="http://schemas.microsoft.com/office/powerpoint/2010/main" val="230729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DDF6561-4DF3-4E77-A935-255A03CC80B0}"/>
              </a:ext>
            </a:extLst>
          </p:cNvPr>
          <p:cNvSpPr>
            <a:spLocks noGrp="1"/>
          </p:cNvSpPr>
          <p:nvPr>
            <p:ph type="title"/>
          </p:nvPr>
        </p:nvSpPr>
        <p:spPr>
          <a:xfrm>
            <a:off x="448057" y="438590"/>
            <a:ext cx="4654814" cy="791961"/>
          </a:xfrm>
        </p:spPr>
        <p:txBody>
          <a:bodyPr/>
          <a:lstStyle/>
          <a:p>
            <a:r>
              <a:rPr lang="en-US" dirty="0"/>
              <a:t>Help your clients make the most of their account</a:t>
            </a:r>
          </a:p>
        </p:txBody>
      </p:sp>
      <p:sp>
        <p:nvSpPr>
          <p:cNvPr id="12" name="Content Placeholder 11">
            <a:extLst>
              <a:ext uri="{FF2B5EF4-FFF2-40B4-BE49-F238E27FC236}">
                <a16:creationId xmlns:a16="http://schemas.microsoft.com/office/drawing/2014/main" id="{913069AF-30CF-4B30-85D0-8B9DD79D0B3C}"/>
              </a:ext>
            </a:extLst>
          </p:cNvPr>
          <p:cNvSpPr>
            <a:spLocks noGrp="1"/>
          </p:cNvSpPr>
          <p:nvPr>
            <p:ph sz="quarter" idx="13"/>
          </p:nvPr>
        </p:nvSpPr>
        <p:spPr>
          <a:xfrm>
            <a:off x="455613" y="1725548"/>
            <a:ext cx="4212448" cy="3966034"/>
          </a:xfrm>
        </p:spPr>
        <p:txBody>
          <a:bodyPr/>
          <a:lstStyle/>
          <a:p>
            <a:r>
              <a:rPr lang="en-US" dirty="0"/>
              <a:t>PAD Agreement</a:t>
            </a:r>
          </a:p>
          <a:p>
            <a:pPr lvl="1"/>
            <a:r>
              <a:rPr lang="en-US" dirty="0"/>
              <a:t>Set-up automatic withdrawals to their investments or other bills</a:t>
            </a:r>
          </a:p>
          <a:p>
            <a:r>
              <a:rPr lang="en-US" dirty="0"/>
              <a:t>Direct Deposit Form</a:t>
            </a:r>
          </a:p>
          <a:p>
            <a:pPr lvl="1"/>
            <a:r>
              <a:rPr lang="en-US" dirty="0"/>
              <a:t>Help them earn high interest immediately on every payday</a:t>
            </a:r>
          </a:p>
        </p:txBody>
      </p:sp>
      <p:sp>
        <p:nvSpPr>
          <p:cNvPr id="4" name="Slide Number Placeholder 3">
            <a:extLst>
              <a:ext uri="{FF2B5EF4-FFF2-40B4-BE49-F238E27FC236}">
                <a16:creationId xmlns:a16="http://schemas.microsoft.com/office/drawing/2014/main" id="{0FD42C04-B540-47AF-8C06-072E1D541349}"/>
              </a:ext>
            </a:extLst>
          </p:cNvPr>
          <p:cNvSpPr>
            <a:spLocks noGrp="1"/>
          </p:cNvSpPr>
          <p:nvPr>
            <p:ph type="sldNum" sz="quarter" idx="12"/>
          </p:nvPr>
        </p:nvSpPr>
        <p:spPr/>
        <p:txBody>
          <a:bodyPr/>
          <a:lstStyle/>
          <a:p>
            <a:fld id="{BB333B34-C87C-402E-ABB0-13B7C9DEBBC4}" type="slidenum">
              <a:rPr lang="en-US" smtClean="0"/>
              <a:pPr/>
              <a:t>26</a:t>
            </a:fld>
            <a:endParaRPr lang="en-US"/>
          </a:p>
        </p:txBody>
      </p:sp>
      <p:pic>
        <p:nvPicPr>
          <p:cNvPr id="9" name="Picture 8">
            <a:extLst>
              <a:ext uri="{FF2B5EF4-FFF2-40B4-BE49-F238E27FC236}">
                <a16:creationId xmlns:a16="http://schemas.microsoft.com/office/drawing/2014/main" id="{D1F4A4CA-0255-4312-A12A-F90A459F8189}"/>
              </a:ext>
            </a:extLst>
          </p:cNvPr>
          <p:cNvPicPr>
            <a:picLocks noChangeAspect="1"/>
          </p:cNvPicPr>
          <p:nvPr/>
        </p:nvPicPr>
        <p:blipFill>
          <a:blip r:embed="rId2"/>
          <a:stretch>
            <a:fillRect/>
          </a:stretch>
        </p:blipFill>
        <p:spPr>
          <a:xfrm>
            <a:off x="8462634" y="1725548"/>
            <a:ext cx="3270577" cy="4141217"/>
          </a:xfrm>
          <a:prstGeom prst="rect">
            <a:avLst/>
          </a:prstGeom>
          <a:effectLst>
            <a:outerShdw blurRad="190500" dist="38100" dir="2700000" algn="tl" rotWithShape="0">
              <a:prstClr val="black">
                <a:alpha val="30000"/>
              </a:prstClr>
            </a:outerShdw>
          </a:effectLst>
        </p:spPr>
      </p:pic>
      <p:pic>
        <p:nvPicPr>
          <p:cNvPr id="8" name="Content Placeholder 13">
            <a:extLst>
              <a:ext uri="{FF2B5EF4-FFF2-40B4-BE49-F238E27FC236}">
                <a16:creationId xmlns:a16="http://schemas.microsoft.com/office/drawing/2014/main" id="{E743C951-726C-47EA-ACB1-F4D365635327}"/>
              </a:ext>
            </a:extLst>
          </p:cNvPr>
          <p:cNvPicPr>
            <a:picLocks noGrp="1" noChangeAspect="1"/>
          </p:cNvPicPr>
          <p:nvPr>
            <p:ph type="pic" sz="quarter" idx="14"/>
          </p:nvPr>
        </p:nvPicPr>
        <p:blipFill>
          <a:blip r:embed="rId3"/>
          <a:stretch>
            <a:fillRect/>
          </a:stretch>
        </p:blipFill>
        <p:spPr>
          <a:xfrm>
            <a:off x="4685519" y="1725548"/>
            <a:ext cx="3512640" cy="4141217"/>
          </a:xfrm>
          <a:prstGeom prst="rect">
            <a:avLst/>
          </a:prstGeom>
          <a:effectLst>
            <a:outerShdw blurRad="190500" dist="38100" dir="2700000" algn="tl" rotWithShape="0">
              <a:prstClr val="black">
                <a:alpha val="30000"/>
              </a:prstClr>
            </a:outerShdw>
          </a:effectLst>
        </p:spPr>
      </p:pic>
    </p:spTree>
    <p:extLst>
      <p:ext uri="{BB962C8B-B14F-4D97-AF65-F5344CB8AC3E}">
        <p14:creationId xmlns:p14="http://schemas.microsoft.com/office/powerpoint/2010/main" val="140057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05FF3C-9E47-416A-B037-F37062967649}"/>
              </a:ext>
            </a:extLst>
          </p:cNvPr>
          <p:cNvSpPr/>
          <p:nvPr/>
        </p:nvSpPr>
        <p:spPr>
          <a:xfrm>
            <a:off x="227013" y="229434"/>
            <a:ext cx="11731685" cy="5888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dirty="0"/>
          </a:p>
        </p:txBody>
      </p:sp>
      <p:sp>
        <p:nvSpPr>
          <p:cNvPr id="2" name="Title 1"/>
          <p:cNvSpPr>
            <a:spLocks noGrp="1"/>
          </p:cNvSpPr>
          <p:nvPr>
            <p:ph type="title"/>
          </p:nvPr>
        </p:nvSpPr>
        <p:spPr>
          <a:xfrm>
            <a:off x="448056" y="789101"/>
            <a:ext cx="11292840" cy="791961"/>
          </a:xfrm>
        </p:spPr>
        <p:txBody>
          <a:bodyPr/>
          <a:lstStyle/>
          <a:p>
            <a:pPr algn="ctr"/>
            <a:r>
              <a:rPr lang="en-US" dirty="0">
                <a:solidFill>
                  <a:schemeClr val="bg1"/>
                </a:solidFill>
              </a:rPr>
              <a:t>THE BEST-KEPT BANKING SECRET IN CANADA</a:t>
            </a:r>
            <a:endParaRPr lang="en-CA" dirty="0">
              <a:solidFill>
                <a:schemeClr val="bg1"/>
              </a:solidFill>
            </a:endParaRPr>
          </a:p>
        </p:txBody>
      </p:sp>
      <p:sp>
        <p:nvSpPr>
          <p:cNvPr id="4" name="Slide Number Placeholder 3"/>
          <p:cNvSpPr>
            <a:spLocks noGrp="1"/>
          </p:cNvSpPr>
          <p:nvPr>
            <p:ph type="sldNum" sz="quarter" idx="12"/>
          </p:nvPr>
        </p:nvSpPr>
        <p:spPr/>
        <p:txBody>
          <a:bodyPr/>
          <a:lstStyle/>
          <a:p>
            <a:fld id="{BB333B34-C87C-402E-ABB0-13B7C9DEBBC4}" type="slidenum">
              <a:rPr lang="en-US" smtClean="0"/>
              <a:pPr/>
              <a:t>27</a:t>
            </a:fld>
            <a:endParaRPr lang="en-US" dirty="0"/>
          </a:p>
        </p:txBody>
      </p:sp>
      <p:sp>
        <p:nvSpPr>
          <p:cNvPr id="3" name="Content Placeholder 2"/>
          <p:cNvSpPr>
            <a:spLocks noGrp="1"/>
          </p:cNvSpPr>
          <p:nvPr>
            <p:ph sz="quarter" idx="4294967295"/>
          </p:nvPr>
        </p:nvSpPr>
        <p:spPr>
          <a:xfrm>
            <a:off x="1883872" y="2253329"/>
            <a:ext cx="8421081" cy="482474"/>
          </a:xfrm>
        </p:spPr>
        <p:txBody>
          <a:bodyPr/>
          <a:lstStyle/>
          <a:p>
            <a:pPr marL="0" indent="0" algn="ctr">
              <a:buNone/>
            </a:pPr>
            <a:r>
              <a:rPr lang="en-US" sz="3999" b="1" dirty="0">
                <a:solidFill>
                  <a:srgbClr val="ABD28D"/>
                </a:solidFill>
              </a:rPr>
              <a:t>NO NEED TO BANK ELSEWHERE</a:t>
            </a:r>
          </a:p>
        </p:txBody>
      </p:sp>
      <p:sp>
        <p:nvSpPr>
          <p:cNvPr id="5" name="Rectangle 4">
            <a:extLst>
              <a:ext uri="{FF2B5EF4-FFF2-40B4-BE49-F238E27FC236}">
                <a16:creationId xmlns:a16="http://schemas.microsoft.com/office/drawing/2014/main" id="{DEFF8FCD-60F5-4C88-9693-0A9A95B4CFB3}"/>
              </a:ext>
            </a:extLst>
          </p:cNvPr>
          <p:cNvSpPr/>
          <p:nvPr/>
        </p:nvSpPr>
        <p:spPr>
          <a:xfrm>
            <a:off x="2058452" y="2964511"/>
            <a:ext cx="2455655" cy="1518783"/>
          </a:xfrm>
          <a:prstGeom prst="rect">
            <a:avLst/>
          </a:prstGeom>
          <a:solidFill>
            <a:srgbClr val="D9E5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91416" bIns="91416" rtlCol="0" anchor="t"/>
          <a:lstStyle/>
          <a:p>
            <a:r>
              <a:rPr lang="en-US" sz="1799" b="1" dirty="0">
                <a:solidFill>
                  <a:schemeClr val="accent1"/>
                </a:solidFill>
              </a:rPr>
              <a:t>SECOND LARGEST CANADIAN ABM NETWORK </a:t>
            </a:r>
          </a:p>
        </p:txBody>
      </p:sp>
      <p:sp>
        <p:nvSpPr>
          <p:cNvPr id="7" name="Rectangle 6">
            <a:extLst>
              <a:ext uri="{FF2B5EF4-FFF2-40B4-BE49-F238E27FC236}">
                <a16:creationId xmlns:a16="http://schemas.microsoft.com/office/drawing/2014/main" id="{09D3BC90-E7D6-4D53-B19D-143B1E99B530}"/>
              </a:ext>
            </a:extLst>
          </p:cNvPr>
          <p:cNvSpPr/>
          <p:nvPr/>
        </p:nvSpPr>
        <p:spPr>
          <a:xfrm>
            <a:off x="4872934" y="2964511"/>
            <a:ext cx="2455655" cy="1518783"/>
          </a:xfrm>
          <a:prstGeom prst="rect">
            <a:avLst/>
          </a:prstGeom>
          <a:solidFill>
            <a:srgbClr val="D9E5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91416" bIns="91416" rtlCol="0" anchor="t"/>
          <a:lstStyle/>
          <a:p>
            <a:pPr>
              <a:lnSpc>
                <a:spcPct val="90000"/>
              </a:lnSpc>
              <a:spcBef>
                <a:spcPts val="1200"/>
              </a:spcBef>
              <a:buClr>
                <a:srgbClr val="00693C"/>
              </a:buClr>
              <a:buSzPct val="115000"/>
            </a:pPr>
            <a:r>
              <a:rPr lang="en-US" sz="1799" b="1" dirty="0">
                <a:solidFill>
                  <a:schemeClr val="accent1"/>
                </a:solidFill>
              </a:rPr>
              <a:t>EASY ONLINE AND MOBILE BANKING</a:t>
            </a:r>
            <a:endParaRPr lang="en-US" sz="100" dirty="0">
              <a:solidFill>
                <a:schemeClr val="accent1"/>
              </a:solidFill>
            </a:endParaRPr>
          </a:p>
          <a:p>
            <a:pPr indent="-118836">
              <a:lnSpc>
                <a:spcPct val="90000"/>
              </a:lnSpc>
              <a:spcBef>
                <a:spcPts val="900"/>
              </a:spcBef>
              <a:buClr>
                <a:srgbClr val="00693C"/>
              </a:buClr>
              <a:buSzPct val="115000"/>
            </a:pPr>
            <a:r>
              <a:rPr lang="en-US" sz="1250" dirty="0">
                <a:solidFill>
                  <a:srgbClr val="4B4C4A"/>
                </a:solidFill>
              </a:rPr>
              <a:t>Mobile Deposit for </a:t>
            </a:r>
            <a:r>
              <a:rPr lang="en-US" sz="1250" dirty="0" err="1">
                <a:solidFill>
                  <a:srgbClr val="4B4C4A"/>
                </a:solidFill>
              </a:rPr>
              <a:t>cheques</a:t>
            </a:r>
            <a:r>
              <a:rPr lang="en-US" sz="1250" dirty="0">
                <a:solidFill>
                  <a:srgbClr val="4B4C4A"/>
                </a:solidFill>
              </a:rPr>
              <a:t>, access card </a:t>
            </a:r>
            <a:r>
              <a:rPr lang="en-US" sz="1250" dirty="0" err="1">
                <a:solidFill>
                  <a:srgbClr val="4B4C4A"/>
                </a:solidFill>
              </a:rPr>
              <a:t>Interac</a:t>
            </a:r>
            <a:r>
              <a:rPr lang="en-US" sz="1250" dirty="0">
                <a:solidFill>
                  <a:srgbClr val="4B4C4A"/>
                </a:solidFill>
              </a:rPr>
              <a:t> Flash</a:t>
            </a:r>
            <a:r>
              <a:rPr lang="en-US" sz="1250" baseline="30000" dirty="0">
                <a:solidFill>
                  <a:srgbClr val="4B4C4A"/>
                </a:solidFill>
              </a:rPr>
              <a:t>®</a:t>
            </a:r>
            <a:r>
              <a:rPr lang="en-US" sz="1250" dirty="0">
                <a:solidFill>
                  <a:srgbClr val="4B4C4A"/>
                </a:solidFill>
              </a:rPr>
              <a:t> tap purchases and voice passwords are industry leading</a:t>
            </a:r>
          </a:p>
        </p:txBody>
      </p:sp>
      <p:sp>
        <p:nvSpPr>
          <p:cNvPr id="8" name="Rectangle 7">
            <a:extLst>
              <a:ext uri="{FF2B5EF4-FFF2-40B4-BE49-F238E27FC236}">
                <a16:creationId xmlns:a16="http://schemas.microsoft.com/office/drawing/2014/main" id="{2CFC2845-B323-4933-B637-21D9DA7A96E6}"/>
              </a:ext>
            </a:extLst>
          </p:cNvPr>
          <p:cNvSpPr/>
          <p:nvPr/>
        </p:nvSpPr>
        <p:spPr>
          <a:xfrm>
            <a:off x="7687416" y="2964511"/>
            <a:ext cx="2455655" cy="1518783"/>
          </a:xfrm>
          <a:prstGeom prst="rect">
            <a:avLst/>
          </a:prstGeom>
          <a:solidFill>
            <a:srgbClr val="D9E5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91416" rIns="91416" bIns="91416" rtlCol="0" anchor="t"/>
          <a:lstStyle/>
          <a:p>
            <a:r>
              <a:rPr lang="en-US" sz="1799" b="1" dirty="0">
                <a:solidFill>
                  <a:schemeClr val="accent1"/>
                </a:solidFill>
              </a:rPr>
              <a:t>RANKED AMONG THE BEST FOR CLIENT SERVICE</a:t>
            </a:r>
          </a:p>
        </p:txBody>
      </p:sp>
      <p:cxnSp>
        <p:nvCxnSpPr>
          <p:cNvPr id="12" name="Straight Connector 11">
            <a:extLst>
              <a:ext uri="{FF2B5EF4-FFF2-40B4-BE49-F238E27FC236}">
                <a16:creationId xmlns:a16="http://schemas.microsoft.com/office/drawing/2014/main" id="{8ED2927C-A7DE-473A-A10C-14A076AE4386}"/>
              </a:ext>
            </a:extLst>
          </p:cNvPr>
          <p:cNvCxnSpPr>
            <a:cxnSpLocks/>
          </p:cNvCxnSpPr>
          <p:nvPr/>
        </p:nvCxnSpPr>
        <p:spPr>
          <a:xfrm>
            <a:off x="4967580" y="3604102"/>
            <a:ext cx="2266360" cy="0"/>
          </a:xfrm>
          <a:prstGeom prst="line">
            <a:avLst/>
          </a:prstGeom>
          <a:ln w="1270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4C73E6-ECF4-49BD-9EAA-6B6CD89FD629}"/>
              </a:ext>
            </a:extLst>
          </p:cNvPr>
          <p:cNvSpPr/>
          <p:nvPr/>
        </p:nvSpPr>
        <p:spPr>
          <a:xfrm>
            <a:off x="2039583" y="4662902"/>
            <a:ext cx="8109658" cy="784626"/>
          </a:xfrm>
          <a:prstGeom prst="rect">
            <a:avLst/>
          </a:prstGeom>
        </p:spPr>
        <p:txBody>
          <a:bodyPr wrap="square" tIns="0">
            <a:spAutoFit/>
          </a:bodyPr>
          <a:lstStyle/>
          <a:p>
            <a:pPr algn="ctr"/>
            <a:r>
              <a:rPr lang="en-US" sz="2399" dirty="0">
                <a:solidFill>
                  <a:schemeClr val="bg1"/>
                </a:solidFill>
              </a:rPr>
              <a:t>Traditional banking packages don’t compare to our </a:t>
            </a:r>
            <a:br>
              <a:rPr lang="en-US" sz="2399" dirty="0">
                <a:solidFill>
                  <a:schemeClr val="bg1"/>
                </a:solidFill>
              </a:rPr>
            </a:br>
            <a:r>
              <a:rPr lang="en-US" sz="2399" b="1" dirty="0">
                <a:solidFill>
                  <a:schemeClr val="bg1"/>
                </a:solidFill>
              </a:rPr>
              <a:t>all-encompassing banking benefits</a:t>
            </a:r>
          </a:p>
        </p:txBody>
      </p:sp>
    </p:spTree>
    <p:custDataLst>
      <p:tags r:id="rId1"/>
    </p:custDataLst>
    <p:extLst>
      <p:ext uri="{BB962C8B-B14F-4D97-AF65-F5344CB8AC3E}">
        <p14:creationId xmlns:p14="http://schemas.microsoft.com/office/powerpoint/2010/main" val="38955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9769460-DF04-47A7-8D51-7955CEA7216D}"/>
              </a:ext>
            </a:extLst>
          </p:cNvPr>
          <p:cNvSpPr>
            <a:spLocks noGrp="1" noChangeArrowheads="1"/>
          </p:cNvSpPr>
          <p:nvPr>
            <p:ph type="title"/>
          </p:nvPr>
        </p:nvSpPr>
        <p:spPr>
          <a:ln/>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r>
              <a:rPr lang="en-US" altLang="en-US" sz="3999" dirty="0"/>
              <a:t>Thank you</a:t>
            </a:r>
            <a:endParaRPr lang="en-US" altLang="en-US" dirty="0"/>
          </a:p>
        </p:txBody>
      </p:sp>
    </p:spTree>
    <p:extLst>
      <p:ext uri="{BB962C8B-B14F-4D97-AF65-F5344CB8AC3E}">
        <p14:creationId xmlns:p14="http://schemas.microsoft.com/office/powerpoint/2010/main" val="30132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p:txBody>
          <a:bodyPr>
            <a:normAutofit fontScale="90000"/>
          </a:bodyPr>
          <a:lstStyle/>
          <a:p>
            <a:r>
              <a:rPr lang="en-US" altLang="en-US" dirty="0"/>
              <a:t>Important information</a:t>
            </a:r>
          </a:p>
        </p:txBody>
      </p:sp>
      <p:sp>
        <p:nvSpPr>
          <p:cNvPr id="3" name="Slide Number Placeholder 2">
            <a:extLst>
              <a:ext uri="{FF2B5EF4-FFF2-40B4-BE49-F238E27FC236}">
                <a16:creationId xmlns:a16="http://schemas.microsoft.com/office/drawing/2014/main" id="{15277BFD-8690-4DC8-87CE-CB71976736A3}"/>
              </a:ext>
            </a:extLst>
          </p:cNvPr>
          <p:cNvSpPr>
            <a:spLocks noGrp="1"/>
          </p:cNvSpPr>
          <p:nvPr>
            <p:ph type="sldNum" sz="quarter" idx="12"/>
          </p:nvPr>
        </p:nvSpPr>
        <p:spPr/>
        <p:txBody>
          <a:bodyPr/>
          <a:lstStyle/>
          <a:p>
            <a:fld id="{BB333B34-C87C-402E-ABB0-13B7C9DEBBC4}" type="slidenum">
              <a:rPr lang="en-CA" smtClean="0"/>
              <a:pPr/>
              <a:t>29</a:t>
            </a:fld>
            <a:endParaRPr lang="en-CA" dirty="0"/>
          </a:p>
        </p:txBody>
      </p:sp>
      <p:sp>
        <p:nvSpPr>
          <p:cNvPr id="2" name="Rectangle 2"/>
          <p:cNvSpPr>
            <a:spLocks noGrp="1" noChangeArrowheads="1"/>
          </p:cNvSpPr>
          <p:nvPr>
            <p:ph sz="quarter" idx="4294967295"/>
          </p:nvPr>
        </p:nvSpPr>
        <p:spPr>
          <a:xfrm>
            <a:off x="455613" y="4227226"/>
            <a:ext cx="8823298" cy="4010782"/>
          </a:xfrm>
        </p:spPr>
        <p:txBody>
          <a:bodyPr rtlCol="0">
            <a:noAutofit/>
          </a:bodyPr>
          <a:lstStyle/>
          <a:p>
            <a:pPr marL="0" indent="0">
              <a:buNone/>
              <a:defRPr/>
            </a:pPr>
            <a:r>
              <a:rPr lang="en-US" sz="1600" dirty="0">
                <a:solidFill>
                  <a:schemeClr val="bg1"/>
                </a:solidFill>
              </a:rPr>
              <a:t>Manulife Bank of Canada is a member of the Canada Deposit Insurance Corporation.</a:t>
            </a:r>
          </a:p>
          <a:p>
            <a:pPr marL="3174" indent="0">
              <a:spcBef>
                <a:spcPct val="0"/>
              </a:spcBef>
              <a:buNone/>
              <a:defRPr/>
            </a:pPr>
            <a:endParaRPr lang="en-US" sz="1600" dirty="0">
              <a:solidFill>
                <a:schemeClr val="bg1"/>
              </a:solidFill>
            </a:endParaRPr>
          </a:p>
          <a:p>
            <a:pPr marL="3174" indent="0">
              <a:spcBef>
                <a:spcPct val="0"/>
              </a:spcBef>
              <a:buNone/>
              <a:defRPr/>
            </a:pPr>
            <a:r>
              <a:rPr lang="en-US" sz="1600" dirty="0">
                <a:solidFill>
                  <a:schemeClr val="bg1"/>
                </a:solidFill>
              </a:rPr>
              <a:t>Manulife, Manulife Bank &amp; Stylized M Design, and Stylized M Design are trademarks of The Manufacturers Life Insurance Company and are used by it, and by its affiliates under license</a:t>
            </a:r>
            <a:endParaRPr lang="fr-CA" sz="1600" dirty="0">
              <a:solidFill>
                <a:schemeClr val="bg1"/>
              </a:solidFill>
            </a:endParaRPr>
          </a:p>
        </p:txBody>
      </p:sp>
    </p:spTree>
    <p:extLst>
      <p:ext uri="{BB962C8B-B14F-4D97-AF65-F5344CB8AC3E}">
        <p14:creationId xmlns:p14="http://schemas.microsoft.com/office/powerpoint/2010/main" val="36150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9312-3623-449D-B095-ECB67C994A15}"/>
              </a:ext>
            </a:extLst>
          </p:cNvPr>
          <p:cNvSpPr>
            <a:spLocks noGrp="1"/>
          </p:cNvSpPr>
          <p:nvPr>
            <p:ph type="title"/>
          </p:nvPr>
        </p:nvSpPr>
        <p:spPr/>
        <p:txBody>
          <a:bodyPr anchor="ctr"/>
          <a:lstStyle/>
          <a:p>
            <a:r>
              <a:rPr lang="en-US" sz="2799" dirty="0"/>
              <a:t>Make your clients’ cash work harder</a:t>
            </a:r>
            <a:endParaRPr lang="fr-CA" sz="2799" dirty="0"/>
          </a:p>
        </p:txBody>
      </p:sp>
      <p:sp>
        <p:nvSpPr>
          <p:cNvPr id="6" name="Slide Number Placeholder 5">
            <a:extLst>
              <a:ext uri="{FF2B5EF4-FFF2-40B4-BE49-F238E27FC236}">
                <a16:creationId xmlns:a16="http://schemas.microsoft.com/office/drawing/2014/main" id="{B475E538-D681-462F-9BCE-F8082A9DFF88}"/>
              </a:ext>
            </a:extLst>
          </p:cNvPr>
          <p:cNvSpPr>
            <a:spLocks noGrp="1"/>
          </p:cNvSpPr>
          <p:nvPr>
            <p:ph type="sldNum" sz="quarter" idx="12"/>
          </p:nvPr>
        </p:nvSpPr>
        <p:spPr/>
        <p:txBody>
          <a:bodyPr/>
          <a:lstStyle/>
          <a:p>
            <a:fld id="{BB333B34-C87C-402E-ABB0-13B7C9DEBBC4}" type="slidenum">
              <a:rPr lang="en-CA" smtClean="0"/>
              <a:pPr/>
              <a:t>3</a:t>
            </a:fld>
            <a:endParaRPr lang="en-CA" dirty="0"/>
          </a:p>
        </p:txBody>
      </p:sp>
      <p:sp>
        <p:nvSpPr>
          <p:cNvPr id="3" name="Content Placeholder 2">
            <a:extLst>
              <a:ext uri="{FF2B5EF4-FFF2-40B4-BE49-F238E27FC236}">
                <a16:creationId xmlns:a16="http://schemas.microsoft.com/office/drawing/2014/main" id="{AC28DDFC-2531-474C-A4CD-018A56DCBD28}"/>
              </a:ext>
            </a:extLst>
          </p:cNvPr>
          <p:cNvSpPr>
            <a:spLocks noGrp="1"/>
          </p:cNvSpPr>
          <p:nvPr>
            <p:ph type="body" sz="quarter" idx="13"/>
          </p:nvPr>
        </p:nvSpPr>
        <p:spPr>
          <a:xfrm>
            <a:off x="466343" y="1434190"/>
            <a:ext cx="9620192" cy="4584842"/>
          </a:xfrm>
        </p:spPr>
        <p:txBody>
          <a:bodyPr/>
          <a:lstStyle/>
          <a:p>
            <a:pPr marL="0" indent="0">
              <a:buNone/>
            </a:pPr>
            <a:r>
              <a:rPr lang="en-US" b="1" dirty="0"/>
              <a:t>Three key components </a:t>
            </a:r>
          </a:p>
          <a:p>
            <a:pPr marL="0" indent="0">
              <a:buNone/>
            </a:pPr>
            <a:r>
              <a:rPr lang="en-US" b="1" dirty="0"/>
              <a:t>– to be completed at once or individually as time permits</a:t>
            </a:r>
          </a:p>
          <a:p>
            <a:pPr marL="344385" indent="-344385">
              <a:buFont typeface="+mj-lt"/>
              <a:buAutoNum type="arabicPeriod"/>
            </a:pPr>
            <a:endParaRPr lang="en-US" sz="1799" dirty="0"/>
          </a:p>
        </p:txBody>
      </p:sp>
      <p:pic>
        <p:nvPicPr>
          <p:cNvPr id="7" name="Graphic 6">
            <a:extLst>
              <a:ext uri="{FF2B5EF4-FFF2-40B4-BE49-F238E27FC236}">
                <a16:creationId xmlns:a16="http://schemas.microsoft.com/office/drawing/2014/main" id="{1C479148-1AEE-48ED-A931-92023FC326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8385" y="3437902"/>
            <a:ext cx="577417" cy="577417"/>
          </a:xfrm>
          <a:prstGeom prst="rect">
            <a:avLst/>
          </a:prstGeom>
        </p:spPr>
      </p:pic>
      <p:pic>
        <p:nvPicPr>
          <p:cNvPr id="9" name="Graphic 8">
            <a:extLst>
              <a:ext uri="{FF2B5EF4-FFF2-40B4-BE49-F238E27FC236}">
                <a16:creationId xmlns:a16="http://schemas.microsoft.com/office/drawing/2014/main" id="{500B14BB-D159-4866-BB8E-77CCA51D2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3581" y="3438418"/>
            <a:ext cx="577417" cy="577417"/>
          </a:xfrm>
          <a:prstGeom prst="rect">
            <a:avLst/>
          </a:prstGeom>
        </p:spPr>
      </p:pic>
      <p:pic>
        <p:nvPicPr>
          <p:cNvPr id="10" name="Graphic 9">
            <a:extLst>
              <a:ext uri="{FF2B5EF4-FFF2-40B4-BE49-F238E27FC236}">
                <a16:creationId xmlns:a16="http://schemas.microsoft.com/office/drawing/2014/main" id="{A8D1FEEB-06E7-4B98-8BF4-8512A8E7C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144" y="3438418"/>
            <a:ext cx="577417" cy="577417"/>
          </a:xfrm>
          <a:prstGeom prst="rect">
            <a:avLst/>
          </a:prstGeom>
        </p:spPr>
      </p:pic>
      <p:sp>
        <p:nvSpPr>
          <p:cNvPr id="5" name="TextBox 4">
            <a:extLst>
              <a:ext uri="{FF2B5EF4-FFF2-40B4-BE49-F238E27FC236}">
                <a16:creationId xmlns:a16="http://schemas.microsoft.com/office/drawing/2014/main" id="{5753DE09-E643-4F1E-9D3B-EB9952CB090A}"/>
              </a:ext>
            </a:extLst>
          </p:cNvPr>
          <p:cNvSpPr txBox="1"/>
          <p:nvPr/>
        </p:nvSpPr>
        <p:spPr>
          <a:xfrm>
            <a:off x="958873" y="4247732"/>
            <a:ext cx="2286832" cy="492443"/>
          </a:xfrm>
          <a:prstGeom prst="rect">
            <a:avLst/>
          </a:prstGeom>
          <a:noFill/>
        </p:spPr>
        <p:txBody>
          <a:bodyPr wrap="square" lIns="0" tIns="0" rIns="0" bIns="0" rtlCol="0">
            <a:spAutoFit/>
          </a:bodyPr>
          <a:lstStyle/>
          <a:p>
            <a:pPr algn="ctr"/>
            <a:r>
              <a:rPr lang="en-US" sz="1600" dirty="0"/>
              <a:t>Understanding our various deposit options</a:t>
            </a:r>
          </a:p>
        </p:txBody>
      </p:sp>
      <p:sp>
        <p:nvSpPr>
          <p:cNvPr id="11" name="Rectangle 10">
            <a:extLst>
              <a:ext uri="{FF2B5EF4-FFF2-40B4-BE49-F238E27FC236}">
                <a16:creationId xmlns:a16="http://schemas.microsoft.com/office/drawing/2014/main" id="{5B2FC71B-0C21-4B71-B41F-D6D3AAE50594}"/>
              </a:ext>
            </a:extLst>
          </p:cNvPr>
          <p:cNvSpPr/>
          <p:nvPr/>
        </p:nvSpPr>
        <p:spPr>
          <a:xfrm>
            <a:off x="3605731" y="4247732"/>
            <a:ext cx="2794242" cy="830997"/>
          </a:xfrm>
          <a:prstGeom prst="rect">
            <a:avLst/>
          </a:prstGeom>
        </p:spPr>
        <p:txBody>
          <a:bodyPr wrap="square">
            <a:spAutoFit/>
          </a:bodyPr>
          <a:lstStyle/>
          <a:p>
            <a:pPr algn="ctr"/>
            <a:r>
              <a:rPr lang="en-US" sz="1600" dirty="0"/>
              <a:t>Discover the benefits of our online application system and how to use it</a:t>
            </a:r>
          </a:p>
        </p:txBody>
      </p:sp>
      <p:sp>
        <p:nvSpPr>
          <p:cNvPr id="12" name="Rectangle 11">
            <a:extLst>
              <a:ext uri="{FF2B5EF4-FFF2-40B4-BE49-F238E27FC236}">
                <a16:creationId xmlns:a16="http://schemas.microsoft.com/office/drawing/2014/main" id="{A2B23726-E2E7-4411-90E2-214B83CB9282}"/>
              </a:ext>
            </a:extLst>
          </p:cNvPr>
          <p:cNvSpPr/>
          <p:nvPr/>
        </p:nvSpPr>
        <p:spPr>
          <a:xfrm>
            <a:off x="6549972" y="4247732"/>
            <a:ext cx="2794242" cy="830997"/>
          </a:xfrm>
          <a:prstGeom prst="rect">
            <a:avLst/>
          </a:prstGeom>
        </p:spPr>
        <p:txBody>
          <a:bodyPr wrap="square">
            <a:spAutoFit/>
          </a:bodyPr>
          <a:lstStyle/>
          <a:p>
            <a:pPr algn="ctr"/>
            <a:r>
              <a:rPr lang="en-US" sz="1600" dirty="0"/>
              <a:t>Learn various sales strategies, customer segments and marketing</a:t>
            </a:r>
          </a:p>
        </p:txBody>
      </p:sp>
      <p:sp>
        <p:nvSpPr>
          <p:cNvPr id="4" name="Rectangle 3">
            <a:extLst>
              <a:ext uri="{FF2B5EF4-FFF2-40B4-BE49-F238E27FC236}">
                <a16:creationId xmlns:a16="http://schemas.microsoft.com/office/drawing/2014/main" id="{E5ADAD30-3952-4E15-871E-22F8CF88E775}"/>
              </a:ext>
            </a:extLst>
          </p:cNvPr>
          <p:cNvSpPr/>
          <p:nvPr/>
        </p:nvSpPr>
        <p:spPr>
          <a:xfrm>
            <a:off x="6399973" y="2641600"/>
            <a:ext cx="3180239" cy="286173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Tree>
    <p:extLst>
      <p:ext uri="{BB962C8B-B14F-4D97-AF65-F5344CB8AC3E}">
        <p14:creationId xmlns:p14="http://schemas.microsoft.com/office/powerpoint/2010/main" val="336831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11174-8FC9-4C3C-85AE-C6A2E9C499FC}"/>
              </a:ext>
            </a:extLst>
          </p:cNvPr>
          <p:cNvSpPr>
            <a:spLocks noGrp="1"/>
          </p:cNvSpPr>
          <p:nvPr>
            <p:ph type="sldNum" sz="quarter" idx="12"/>
          </p:nvPr>
        </p:nvSpPr>
        <p:spPr/>
        <p:txBody>
          <a:bodyPr/>
          <a:lstStyle/>
          <a:p>
            <a:fld id="{BB333B34-C87C-402E-ABB0-13B7C9DEBBC4}" type="slidenum">
              <a:rPr lang="en-CA" smtClean="0"/>
              <a:t>30</a:t>
            </a:fld>
            <a:endParaRPr lang="en-CA"/>
          </a:p>
        </p:txBody>
      </p:sp>
    </p:spTree>
    <p:extLst>
      <p:ext uri="{BB962C8B-B14F-4D97-AF65-F5344CB8AC3E}">
        <p14:creationId xmlns:p14="http://schemas.microsoft.com/office/powerpoint/2010/main" val="109348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F4F970-E47B-4DA1-9D59-C9FBF56B0191}"/>
              </a:ext>
            </a:extLst>
          </p:cNvPr>
          <p:cNvSpPr>
            <a:spLocks noGrp="1"/>
          </p:cNvSpPr>
          <p:nvPr>
            <p:ph type="title"/>
          </p:nvPr>
        </p:nvSpPr>
        <p:spPr/>
        <p:txBody>
          <a:bodyPr/>
          <a:lstStyle/>
          <a:p>
            <a:r>
              <a:rPr lang="en-US" dirty="0"/>
              <a:t>RECAP</a:t>
            </a:r>
          </a:p>
        </p:txBody>
      </p:sp>
      <p:sp>
        <p:nvSpPr>
          <p:cNvPr id="9" name="Content Placeholder 8">
            <a:extLst>
              <a:ext uri="{FF2B5EF4-FFF2-40B4-BE49-F238E27FC236}">
                <a16:creationId xmlns:a16="http://schemas.microsoft.com/office/drawing/2014/main" id="{2F864048-9F42-41F7-A9CE-80C5DD3780DE}"/>
              </a:ext>
            </a:extLst>
          </p:cNvPr>
          <p:cNvSpPr>
            <a:spLocks noGrp="1"/>
          </p:cNvSpPr>
          <p:nvPr>
            <p:ph sz="quarter" idx="13"/>
          </p:nvPr>
        </p:nvSpPr>
        <p:spPr/>
        <p:txBody>
          <a:bodyPr/>
          <a:lstStyle/>
          <a:p>
            <a:r>
              <a:rPr lang="en-US" sz="1999" dirty="0"/>
              <a:t>$</a:t>
            </a:r>
            <a:r>
              <a:rPr lang="en-US" sz="2000" dirty="0"/>
              <a:t>774 billion sits in bank accounts</a:t>
            </a:r>
          </a:p>
          <a:p>
            <a:pPr lvl="1"/>
            <a:r>
              <a:rPr lang="en-US" sz="1800" dirty="0"/>
              <a:t>$400 billion in zero interest </a:t>
            </a:r>
            <a:r>
              <a:rPr lang="en-US" sz="1800" dirty="0" err="1"/>
              <a:t>chequing</a:t>
            </a:r>
            <a:r>
              <a:rPr lang="en-US" sz="1800" dirty="0"/>
              <a:t> accounts</a:t>
            </a:r>
          </a:p>
          <a:p>
            <a:r>
              <a:rPr lang="en-US" sz="2000" dirty="0"/>
              <a:t>Your clients’ banking institutions also cross-sell products you provide</a:t>
            </a:r>
          </a:p>
          <a:p>
            <a:r>
              <a:rPr lang="en-US" sz="2000" dirty="0"/>
              <a:t>We’ve create a unique web page for your clients</a:t>
            </a:r>
          </a:p>
          <a:p>
            <a:r>
              <a:rPr lang="en-US" sz="2000" dirty="0"/>
              <a:t>In 5 minutes or less we can give your clients better banking solutions and build your business</a:t>
            </a:r>
          </a:p>
        </p:txBody>
      </p:sp>
      <p:pic>
        <p:nvPicPr>
          <p:cNvPr id="7" name="Picture Placeholder 6" descr="A person holding a baby&#10;&#10;Description generated with high confidence">
            <a:extLst>
              <a:ext uri="{FF2B5EF4-FFF2-40B4-BE49-F238E27FC236}">
                <a16:creationId xmlns:a16="http://schemas.microsoft.com/office/drawing/2014/main" id="{3A1871EF-79BF-4B86-B142-48AEBEDFC081}"/>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3846"/>
          <a:stretch/>
        </p:blipFill>
        <p:spPr>
          <a:xfrm>
            <a:off x="7004770" y="0"/>
            <a:ext cx="5213083" cy="6858000"/>
          </a:xfrm>
        </p:spPr>
      </p:pic>
      <p:sp>
        <p:nvSpPr>
          <p:cNvPr id="4" name="Slide Number Placeholder 3">
            <a:extLst>
              <a:ext uri="{FF2B5EF4-FFF2-40B4-BE49-F238E27FC236}">
                <a16:creationId xmlns:a16="http://schemas.microsoft.com/office/drawing/2014/main" id="{A957163F-E2EE-483A-978B-72414266B0E3}"/>
              </a:ext>
            </a:extLst>
          </p:cNvPr>
          <p:cNvSpPr>
            <a:spLocks noGrp="1"/>
          </p:cNvSpPr>
          <p:nvPr>
            <p:ph type="sldNum" sz="quarter" idx="12"/>
          </p:nvPr>
        </p:nvSpPr>
        <p:spPr/>
        <p:txBody>
          <a:bodyPr/>
          <a:lstStyle/>
          <a:p>
            <a:fld id="{BB333B34-C87C-402E-ABB0-13B7C9DEBBC4}" type="slidenum">
              <a:rPr lang="en-US" smtClean="0"/>
              <a:pPr/>
              <a:t>4</a:t>
            </a:fld>
            <a:endParaRPr lang="en-US"/>
          </a:p>
        </p:txBody>
      </p:sp>
      <p:sp>
        <p:nvSpPr>
          <p:cNvPr id="6" name="TextBox 5">
            <a:extLst>
              <a:ext uri="{FF2B5EF4-FFF2-40B4-BE49-F238E27FC236}">
                <a16:creationId xmlns:a16="http://schemas.microsoft.com/office/drawing/2014/main" id="{D6E08F61-5003-4A87-8463-6605090D0E92}"/>
              </a:ext>
            </a:extLst>
          </p:cNvPr>
          <p:cNvSpPr txBox="1"/>
          <p:nvPr/>
        </p:nvSpPr>
        <p:spPr>
          <a:xfrm>
            <a:off x="227012" y="5875696"/>
            <a:ext cx="5138210" cy="276927"/>
          </a:xfrm>
          <a:prstGeom prst="rect">
            <a:avLst/>
          </a:prstGeom>
          <a:noFill/>
        </p:spPr>
        <p:txBody>
          <a:bodyPr wrap="none" rtlCol="0">
            <a:spAutoFit/>
          </a:bodyPr>
          <a:lstStyle/>
          <a:p>
            <a:r>
              <a:rPr lang="en-US" sz="1200" dirty="0"/>
              <a:t>¹Source: Investor Economics, December 2017 Household Balance Sheet</a:t>
            </a:r>
            <a:endParaRPr lang="en-CA" sz="1200" dirty="0"/>
          </a:p>
        </p:txBody>
      </p:sp>
    </p:spTree>
    <p:extLst>
      <p:ext uri="{BB962C8B-B14F-4D97-AF65-F5344CB8AC3E}">
        <p14:creationId xmlns:p14="http://schemas.microsoft.com/office/powerpoint/2010/main" val="32842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indoor, table, floor, person&#10;&#10;Description generated with very high confidence">
            <a:extLst>
              <a:ext uri="{FF2B5EF4-FFF2-40B4-BE49-F238E27FC236}">
                <a16:creationId xmlns:a16="http://schemas.microsoft.com/office/drawing/2014/main" id="{AFBEAAEB-32E8-45FD-B577-2C8B3B825CE7}"/>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val="0"/>
              </a:ext>
            </a:extLst>
          </a:blip>
          <a:srcRect/>
          <a:stretch/>
        </p:blipFill>
        <p:spPr>
          <a:xfrm>
            <a:off x="227013" y="229434"/>
            <a:ext cx="11734800" cy="3205915"/>
          </a:xfrm>
        </p:spPr>
      </p:pic>
      <p:sp>
        <p:nvSpPr>
          <p:cNvPr id="6" name="Title 5"/>
          <p:cNvSpPr>
            <a:spLocks noGrp="1"/>
          </p:cNvSpPr>
          <p:nvPr>
            <p:ph type="title"/>
          </p:nvPr>
        </p:nvSpPr>
        <p:spPr/>
        <p:txBody>
          <a:bodyPr/>
          <a:lstStyle/>
          <a:p>
            <a:r>
              <a:rPr lang="en-US" dirty="0"/>
              <a:t>Advantage Account Fits Different Client Needs</a:t>
            </a:r>
          </a:p>
        </p:txBody>
      </p:sp>
      <p:sp>
        <p:nvSpPr>
          <p:cNvPr id="5" name="Slide Number Placeholder 4"/>
          <p:cNvSpPr>
            <a:spLocks noGrp="1"/>
          </p:cNvSpPr>
          <p:nvPr>
            <p:ph type="sldNum" sz="quarter" idx="12"/>
          </p:nvPr>
        </p:nvSpPr>
        <p:spPr/>
        <p:txBody>
          <a:bodyPr/>
          <a:lstStyle/>
          <a:p>
            <a:fld id="{BB333B34-C87C-402E-ABB0-13B7C9DEBBC4}" type="slidenum">
              <a:rPr lang="en-US" smtClean="0"/>
              <a:pPr/>
              <a:t>5</a:t>
            </a:fld>
            <a:endParaRPr lang="en-US"/>
          </a:p>
        </p:txBody>
      </p:sp>
      <p:sp>
        <p:nvSpPr>
          <p:cNvPr id="7" name="Rectangle 6">
            <a:extLst>
              <a:ext uri="{FF2B5EF4-FFF2-40B4-BE49-F238E27FC236}">
                <a16:creationId xmlns:a16="http://schemas.microsoft.com/office/drawing/2014/main" id="{C567DCC2-D17B-4E7A-A75E-3E7B5E6BFD0D}"/>
              </a:ext>
            </a:extLst>
          </p:cNvPr>
          <p:cNvSpPr/>
          <p:nvPr/>
        </p:nvSpPr>
        <p:spPr>
          <a:xfrm>
            <a:off x="457081" y="4743612"/>
            <a:ext cx="1967965" cy="6983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rPr>
              <a:t>All-in-one Savings </a:t>
            </a:r>
            <a:br>
              <a:rPr lang="en-US" sz="1500" dirty="0">
                <a:solidFill>
                  <a:schemeClr val="bg1"/>
                </a:solidFill>
              </a:rPr>
            </a:br>
            <a:r>
              <a:rPr lang="en-US" sz="1500" dirty="0">
                <a:solidFill>
                  <a:schemeClr val="bg1"/>
                </a:solidFill>
              </a:rPr>
              <a:t>and Everyday Bank</a:t>
            </a:r>
          </a:p>
        </p:txBody>
      </p:sp>
      <p:sp>
        <p:nvSpPr>
          <p:cNvPr id="9" name="Rectangle 8">
            <a:extLst>
              <a:ext uri="{FF2B5EF4-FFF2-40B4-BE49-F238E27FC236}">
                <a16:creationId xmlns:a16="http://schemas.microsoft.com/office/drawing/2014/main" id="{83206442-FF79-4212-AA47-331EB828DF10}"/>
              </a:ext>
            </a:extLst>
          </p:cNvPr>
          <p:cNvSpPr/>
          <p:nvPr/>
        </p:nvSpPr>
        <p:spPr>
          <a:xfrm>
            <a:off x="2783755" y="4743612"/>
            <a:ext cx="1967965" cy="6983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rPr>
              <a:t>Bucket </a:t>
            </a:r>
            <a:br>
              <a:rPr lang="en-US" sz="1500" dirty="0">
                <a:solidFill>
                  <a:schemeClr val="bg1"/>
                </a:solidFill>
              </a:rPr>
            </a:br>
            <a:r>
              <a:rPr lang="en-US" sz="1500" dirty="0">
                <a:solidFill>
                  <a:schemeClr val="bg1"/>
                </a:solidFill>
              </a:rPr>
              <a:t>Savings</a:t>
            </a:r>
          </a:p>
        </p:txBody>
      </p:sp>
      <p:sp>
        <p:nvSpPr>
          <p:cNvPr id="10" name="Rectangle 9">
            <a:extLst>
              <a:ext uri="{FF2B5EF4-FFF2-40B4-BE49-F238E27FC236}">
                <a16:creationId xmlns:a16="http://schemas.microsoft.com/office/drawing/2014/main" id="{D30193DD-B0A4-4800-85ED-D16CB0998255}"/>
              </a:ext>
            </a:extLst>
          </p:cNvPr>
          <p:cNvSpPr/>
          <p:nvPr/>
        </p:nvSpPr>
        <p:spPr>
          <a:xfrm>
            <a:off x="5110429" y="4743612"/>
            <a:ext cx="1967965" cy="698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a:solidFill>
                  <a:schemeClr val="bg1"/>
                </a:solidFill>
              </a:rPr>
              <a:t>Cash </a:t>
            </a:r>
            <a:br>
              <a:rPr lang="en-CA" sz="1500" dirty="0">
                <a:solidFill>
                  <a:schemeClr val="bg1"/>
                </a:solidFill>
              </a:rPr>
            </a:br>
            <a:r>
              <a:rPr lang="en-CA" sz="1500" dirty="0">
                <a:solidFill>
                  <a:schemeClr val="bg1"/>
                </a:solidFill>
              </a:rPr>
              <a:t>Management</a:t>
            </a:r>
          </a:p>
        </p:txBody>
      </p:sp>
      <p:sp>
        <p:nvSpPr>
          <p:cNvPr id="11" name="Rectangle 10">
            <a:extLst>
              <a:ext uri="{FF2B5EF4-FFF2-40B4-BE49-F238E27FC236}">
                <a16:creationId xmlns:a16="http://schemas.microsoft.com/office/drawing/2014/main" id="{1CF7E156-35FD-4B5C-8930-29E6D1CD1A90}"/>
              </a:ext>
            </a:extLst>
          </p:cNvPr>
          <p:cNvSpPr/>
          <p:nvPr/>
        </p:nvSpPr>
        <p:spPr>
          <a:xfrm>
            <a:off x="7437103" y="4743612"/>
            <a:ext cx="1967965" cy="698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a:solidFill>
                  <a:schemeClr val="bg1"/>
                </a:solidFill>
              </a:rPr>
              <a:t>Estate </a:t>
            </a:r>
            <a:br>
              <a:rPr lang="en-CA" sz="1500" dirty="0">
                <a:solidFill>
                  <a:schemeClr val="bg1"/>
                </a:solidFill>
              </a:rPr>
            </a:br>
            <a:r>
              <a:rPr lang="en-CA" sz="1500" dirty="0">
                <a:solidFill>
                  <a:schemeClr val="bg1"/>
                </a:solidFill>
              </a:rPr>
              <a:t>Planning</a:t>
            </a:r>
          </a:p>
        </p:txBody>
      </p:sp>
      <p:sp>
        <p:nvSpPr>
          <p:cNvPr id="12" name="Rectangle 11">
            <a:extLst>
              <a:ext uri="{FF2B5EF4-FFF2-40B4-BE49-F238E27FC236}">
                <a16:creationId xmlns:a16="http://schemas.microsoft.com/office/drawing/2014/main" id="{7B5E5217-7D89-47EC-AE61-79899D6EE362}"/>
              </a:ext>
            </a:extLst>
          </p:cNvPr>
          <p:cNvSpPr/>
          <p:nvPr/>
        </p:nvSpPr>
        <p:spPr>
          <a:xfrm>
            <a:off x="9763778" y="4743612"/>
            <a:ext cx="1967965" cy="698376"/>
          </a:xfrm>
          <a:prstGeom prst="rect">
            <a:avLst/>
          </a:prstGeom>
          <a:solidFill>
            <a:srgbClr val="005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a:solidFill>
                  <a:schemeClr val="bg1"/>
                </a:solidFill>
              </a:rPr>
              <a:t>Children’s </a:t>
            </a:r>
            <a:br>
              <a:rPr lang="en-CA" sz="1500" dirty="0">
                <a:solidFill>
                  <a:schemeClr val="bg1"/>
                </a:solidFill>
              </a:rPr>
            </a:br>
            <a:r>
              <a:rPr lang="en-CA" sz="1500" dirty="0">
                <a:solidFill>
                  <a:schemeClr val="bg1"/>
                </a:solidFill>
              </a:rPr>
              <a:t>accounts</a:t>
            </a:r>
          </a:p>
        </p:txBody>
      </p:sp>
    </p:spTree>
    <p:extLst>
      <p:ext uri="{BB962C8B-B14F-4D97-AF65-F5344CB8AC3E}">
        <p14:creationId xmlns:p14="http://schemas.microsoft.com/office/powerpoint/2010/main" val="53363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46277-ED61-49EC-85E6-861DF60E1435}"/>
              </a:ext>
            </a:extLst>
          </p:cNvPr>
          <p:cNvSpPr/>
          <p:nvPr/>
        </p:nvSpPr>
        <p:spPr>
          <a:xfrm>
            <a:off x="228569" y="296998"/>
            <a:ext cx="11731685" cy="58880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799" dirty="0"/>
          </a:p>
        </p:txBody>
      </p:sp>
      <p:sp>
        <p:nvSpPr>
          <p:cNvPr id="4" name="Slide Number Placeholder 3"/>
          <p:cNvSpPr>
            <a:spLocks noGrp="1"/>
          </p:cNvSpPr>
          <p:nvPr>
            <p:ph type="sldNum" sz="quarter" idx="12"/>
          </p:nvPr>
        </p:nvSpPr>
        <p:spPr/>
        <p:txBody>
          <a:bodyPr/>
          <a:lstStyle/>
          <a:p>
            <a:fld id="{BB333B34-C87C-402E-ABB0-13B7C9DEBBC4}" type="slidenum">
              <a:rPr lang="en-US" smtClean="0"/>
              <a:t>6</a:t>
            </a:fld>
            <a:endParaRPr lang="en-US" dirty="0"/>
          </a:p>
        </p:txBody>
      </p:sp>
      <p:sp>
        <p:nvSpPr>
          <p:cNvPr id="13" name="Text Placeholder 12">
            <a:extLst>
              <a:ext uri="{FF2B5EF4-FFF2-40B4-BE49-F238E27FC236}">
                <a16:creationId xmlns:a16="http://schemas.microsoft.com/office/drawing/2014/main" id="{1DA74E8E-34E3-466B-8397-15779C4C9917}"/>
              </a:ext>
            </a:extLst>
          </p:cNvPr>
          <p:cNvSpPr>
            <a:spLocks noGrp="1"/>
          </p:cNvSpPr>
          <p:nvPr>
            <p:ph type="body" sz="quarter" idx="4294967295"/>
          </p:nvPr>
        </p:nvSpPr>
        <p:spPr>
          <a:xfrm>
            <a:off x="7275338" y="1680700"/>
            <a:ext cx="3959513" cy="639596"/>
          </a:xfrm>
        </p:spPr>
        <p:txBody>
          <a:bodyPr anchor="b"/>
          <a:lstStyle/>
          <a:p>
            <a:pPr marL="0" indent="0">
              <a:buNone/>
            </a:pPr>
            <a:r>
              <a:rPr lang="en-CA" b="0" dirty="0">
                <a:solidFill>
                  <a:schemeClr val="bg1"/>
                </a:solidFill>
              </a:rPr>
              <a:t>IT’S A CHEQUING ACCOUNT</a:t>
            </a:r>
          </a:p>
        </p:txBody>
      </p:sp>
      <p:sp>
        <p:nvSpPr>
          <p:cNvPr id="14" name="Content Placeholder 13">
            <a:extLst>
              <a:ext uri="{FF2B5EF4-FFF2-40B4-BE49-F238E27FC236}">
                <a16:creationId xmlns:a16="http://schemas.microsoft.com/office/drawing/2014/main" id="{3AC1B9B9-597A-4633-8688-25FA20066C12}"/>
              </a:ext>
            </a:extLst>
          </p:cNvPr>
          <p:cNvSpPr>
            <a:spLocks noGrp="1"/>
          </p:cNvSpPr>
          <p:nvPr>
            <p:ph sz="quarter" idx="4294967295"/>
          </p:nvPr>
        </p:nvSpPr>
        <p:spPr>
          <a:xfrm>
            <a:off x="7275338" y="2525030"/>
            <a:ext cx="3959513" cy="2824683"/>
          </a:xfrm>
        </p:spPr>
        <p:txBody>
          <a:bodyPr/>
          <a:lstStyle/>
          <a:p>
            <a:pPr>
              <a:lnSpc>
                <a:spcPct val="100000"/>
              </a:lnSpc>
              <a:buClr>
                <a:srgbClr val="ABD28D"/>
              </a:buClr>
              <a:buSzPct val="150000"/>
            </a:pPr>
            <a:r>
              <a:rPr lang="en-US" dirty="0">
                <a:solidFill>
                  <a:schemeClr val="bg1"/>
                </a:solidFill>
              </a:rPr>
              <a:t>FREE banking:</a:t>
            </a:r>
            <a:br>
              <a:rPr lang="en-US" dirty="0">
                <a:solidFill>
                  <a:schemeClr val="bg1"/>
                </a:solidFill>
              </a:rPr>
            </a:br>
            <a:r>
              <a:rPr lang="en-US" sz="1400" dirty="0">
                <a:solidFill>
                  <a:schemeClr val="bg1"/>
                </a:solidFill>
              </a:rPr>
              <a:t>Maintain a monthly balance of just $1,000 or more for unlimited, no-fee everyday banking</a:t>
            </a:r>
            <a:endParaRPr lang="en-US" sz="1799" dirty="0">
              <a:solidFill>
                <a:schemeClr val="bg1"/>
              </a:solidFill>
            </a:endParaRPr>
          </a:p>
          <a:p>
            <a:pPr>
              <a:lnSpc>
                <a:spcPct val="100000"/>
              </a:lnSpc>
              <a:buClr>
                <a:srgbClr val="ABD28D"/>
              </a:buClr>
              <a:buSzPct val="150000"/>
            </a:pPr>
            <a:r>
              <a:rPr lang="en-US" dirty="0">
                <a:solidFill>
                  <a:schemeClr val="bg1"/>
                </a:solidFill>
              </a:rPr>
              <a:t>Easy access:</a:t>
            </a:r>
            <a:br>
              <a:rPr lang="en-US" dirty="0">
                <a:solidFill>
                  <a:schemeClr val="bg1"/>
                </a:solidFill>
              </a:rPr>
            </a:br>
            <a:r>
              <a:rPr lang="en-US" sz="1400" dirty="0">
                <a:solidFill>
                  <a:schemeClr val="bg1"/>
                </a:solidFill>
              </a:rPr>
              <a:t>Use your debit card to access cash at Canada’s second largest ABM Network or make </a:t>
            </a:r>
            <a:r>
              <a:rPr lang="en-US" sz="1400" i="1" dirty="0" err="1">
                <a:solidFill>
                  <a:schemeClr val="bg1"/>
                </a:solidFill>
              </a:rPr>
              <a:t>Interac</a:t>
            </a:r>
            <a:r>
              <a:rPr lang="en-US" sz="1400" baseline="30000" dirty="0">
                <a:solidFill>
                  <a:schemeClr val="bg1"/>
                </a:solidFill>
              </a:rPr>
              <a:t>®</a:t>
            </a:r>
            <a:r>
              <a:rPr lang="en-US" sz="1400" dirty="0">
                <a:solidFill>
                  <a:schemeClr val="bg1"/>
                </a:solidFill>
              </a:rPr>
              <a:t> purchases and e-transfers.</a:t>
            </a:r>
            <a:endParaRPr lang="en-US" sz="1799" dirty="0">
              <a:solidFill>
                <a:schemeClr val="bg1"/>
              </a:solidFill>
            </a:endParaRPr>
          </a:p>
          <a:p>
            <a:pPr>
              <a:lnSpc>
                <a:spcPct val="100000"/>
              </a:lnSpc>
              <a:buClr>
                <a:srgbClr val="ABD28D"/>
              </a:buClr>
              <a:buSzPct val="150000"/>
            </a:pPr>
            <a:r>
              <a:rPr lang="en-US" dirty="0">
                <a:solidFill>
                  <a:schemeClr val="bg1"/>
                </a:solidFill>
              </a:rPr>
              <a:t>Online and mobile banking</a:t>
            </a:r>
            <a:br>
              <a:rPr lang="en-US" dirty="0">
                <a:solidFill>
                  <a:schemeClr val="bg1"/>
                </a:solidFill>
              </a:rPr>
            </a:br>
            <a:r>
              <a:rPr lang="en-US" sz="1400" dirty="0">
                <a:solidFill>
                  <a:schemeClr val="bg1"/>
                </a:solidFill>
              </a:rPr>
              <a:t>Pay bills, deposit </a:t>
            </a:r>
            <a:r>
              <a:rPr lang="en-US" sz="1400" dirty="0" err="1">
                <a:solidFill>
                  <a:schemeClr val="bg1"/>
                </a:solidFill>
              </a:rPr>
              <a:t>cheques</a:t>
            </a:r>
            <a:r>
              <a:rPr lang="en-US" sz="1400" dirty="0">
                <a:solidFill>
                  <a:schemeClr val="bg1"/>
                </a:solidFill>
              </a:rPr>
              <a:t> and manage your money on the go</a:t>
            </a:r>
            <a:endParaRPr lang="en-US" sz="1600" dirty="0">
              <a:solidFill>
                <a:schemeClr val="bg1"/>
              </a:solidFill>
            </a:endParaRPr>
          </a:p>
        </p:txBody>
      </p:sp>
      <p:sp>
        <p:nvSpPr>
          <p:cNvPr id="6" name="TextBox 5">
            <a:extLst>
              <a:ext uri="{FF2B5EF4-FFF2-40B4-BE49-F238E27FC236}">
                <a16:creationId xmlns:a16="http://schemas.microsoft.com/office/drawing/2014/main" id="{2ACBF11B-93C7-47CA-ABD5-D8DA3EF9AF43}"/>
              </a:ext>
            </a:extLst>
          </p:cNvPr>
          <p:cNvSpPr txBox="1"/>
          <p:nvPr/>
        </p:nvSpPr>
        <p:spPr>
          <a:xfrm>
            <a:off x="2866420" y="740476"/>
            <a:ext cx="6455984" cy="830781"/>
          </a:xfrm>
          <a:prstGeom prst="rect">
            <a:avLst/>
          </a:prstGeom>
          <a:noFill/>
        </p:spPr>
        <p:txBody>
          <a:bodyPr wrap="none" rtlCol="0">
            <a:spAutoFit/>
          </a:bodyPr>
          <a:lstStyle/>
          <a:p>
            <a:pPr algn="ctr"/>
            <a:r>
              <a:rPr lang="en-US" sz="2399" b="1" dirty="0">
                <a:solidFill>
                  <a:srgbClr val="ABD28D"/>
                </a:solidFill>
              </a:rPr>
              <a:t>MANULIFE BANK ADVANTAGE ACCOUNT</a:t>
            </a:r>
            <a:r>
              <a:rPr lang="en-US" sz="2399" b="1" baseline="30000" dirty="0">
                <a:solidFill>
                  <a:srgbClr val="ABD28D"/>
                </a:solidFill>
              </a:rPr>
              <a:t>1</a:t>
            </a:r>
          </a:p>
          <a:p>
            <a:pPr algn="ctr"/>
            <a:r>
              <a:rPr lang="en-US" sz="2399" b="1" dirty="0">
                <a:solidFill>
                  <a:schemeClr val="bg1"/>
                </a:solidFill>
              </a:rPr>
              <a:t>HOW IS IT ALL-IN-ONE?</a:t>
            </a:r>
            <a:endParaRPr lang="en-CA" sz="2399" b="1" dirty="0">
              <a:solidFill>
                <a:schemeClr val="bg1"/>
              </a:solidFill>
            </a:endParaRPr>
          </a:p>
        </p:txBody>
      </p:sp>
      <p:sp>
        <p:nvSpPr>
          <p:cNvPr id="17" name="Text Placeholder 12">
            <a:extLst>
              <a:ext uri="{FF2B5EF4-FFF2-40B4-BE49-F238E27FC236}">
                <a16:creationId xmlns:a16="http://schemas.microsoft.com/office/drawing/2014/main" id="{61A79EA7-21FC-466E-9C4B-51FE474F694A}"/>
              </a:ext>
            </a:extLst>
          </p:cNvPr>
          <p:cNvSpPr txBox="1">
            <a:spLocks/>
          </p:cNvSpPr>
          <p:nvPr/>
        </p:nvSpPr>
        <p:spPr>
          <a:xfrm>
            <a:off x="1078842" y="1680700"/>
            <a:ext cx="3959513" cy="639596"/>
          </a:xfrm>
          <a:prstGeom prst="rect">
            <a:avLst/>
          </a:prstGeom>
        </p:spPr>
        <p:txBody>
          <a:bodyPr vert="horz" lIns="0" tIns="0" rIns="0" bIns="0" rtlCol="0" anchor="b">
            <a:noAutofit/>
          </a:bodyPr>
          <a:lstStyle>
            <a:lvl1pPr marL="237744" indent="-237744" algn="l" defTabSz="914400" rtl="0" eaLnBrk="1" latinLnBrk="0" hangingPunct="1">
              <a:lnSpc>
                <a:spcPct val="90000"/>
              </a:lnSpc>
              <a:spcBef>
                <a:spcPts val="1200"/>
              </a:spcBef>
              <a:buClr>
                <a:schemeClr val="tx1"/>
              </a:buClr>
              <a:buSzPct val="100000"/>
              <a:buFont typeface="Wingdings" panose="05000000000000000000" pitchFamily="2" charset="2"/>
              <a:buChar char="§"/>
              <a:defRPr sz="2000" kern="1200">
                <a:solidFill>
                  <a:schemeClr val="tx1"/>
                </a:solidFill>
                <a:latin typeface="+mn-lt"/>
                <a:ea typeface="+mn-ea"/>
                <a:cs typeface="+mn-cs"/>
              </a:defRPr>
            </a:lvl1pPr>
            <a:lvl2pPr marL="576072" indent="-237744" algn="l" defTabSz="914400" rtl="0" eaLnBrk="1" latinLnBrk="0" hangingPunct="1">
              <a:lnSpc>
                <a:spcPct val="90000"/>
              </a:lnSpc>
              <a:spcBef>
                <a:spcPts val="900"/>
              </a:spcBef>
              <a:buClr>
                <a:schemeClr val="tx1"/>
              </a:buClr>
              <a:buSzPct val="10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SzPct val="100000"/>
              <a:buFont typeface="Wingdings" panose="05000000000000000000" pitchFamily="2" charset="2"/>
              <a:buChar char="§"/>
              <a:defRPr sz="1600" kern="1200">
                <a:solidFill>
                  <a:schemeClr val="tx1"/>
                </a:solidFill>
                <a:latin typeface="+mn-lt"/>
                <a:ea typeface="+mn-ea"/>
                <a:cs typeface="+mn-cs"/>
              </a:defRPr>
            </a:lvl3pPr>
            <a:lvl4pPr marL="1252728" indent="-237744" algn="l" defTabSz="914400" rtl="0" eaLnBrk="1" latinLnBrk="0" hangingPunct="1">
              <a:lnSpc>
                <a:spcPct val="90000"/>
              </a:lnSpc>
              <a:spcBef>
                <a:spcPts val="600"/>
              </a:spcBef>
              <a:buClr>
                <a:schemeClr val="tx1"/>
              </a:buClr>
              <a:buSzPct val="100000"/>
              <a:buFont typeface="Wingdings" panose="05000000000000000000" pitchFamily="2" charset="2"/>
              <a:buChar char="§"/>
              <a:defRPr sz="1400" kern="1200">
                <a:solidFill>
                  <a:schemeClr val="tx1"/>
                </a:solidFill>
                <a:latin typeface="+mn-lt"/>
                <a:ea typeface="+mn-ea"/>
                <a:cs typeface="+mn-cs"/>
              </a:defRPr>
            </a:lvl4pPr>
            <a:lvl5pPr marL="1609344" indent="-228600" algn="l" defTabSz="914400" rtl="0" eaLnBrk="1" latinLnBrk="0" hangingPunct="1">
              <a:lnSpc>
                <a:spcPct val="90000"/>
              </a:lnSpc>
              <a:spcBef>
                <a:spcPts val="600"/>
              </a:spcBef>
              <a:buClr>
                <a:schemeClr val="tx1"/>
              </a:buClr>
              <a:buSzPct val="100000"/>
              <a:buFont typeface="Wingdings" panose="05000000000000000000" pitchFamily="2" charset="2"/>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indent="0">
              <a:buNone/>
            </a:pPr>
            <a:r>
              <a:rPr lang="en-CA" sz="1999" dirty="0">
                <a:solidFill>
                  <a:schemeClr val="bg1"/>
                </a:solidFill>
              </a:rPr>
              <a:t>IT’S A SAVINGS ACCOUNT</a:t>
            </a:r>
          </a:p>
        </p:txBody>
      </p:sp>
      <p:sp>
        <p:nvSpPr>
          <p:cNvPr id="18" name="Content Placeholder 13">
            <a:extLst>
              <a:ext uri="{FF2B5EF4-FFF2-40B4-BE49-F238E27FC236}">
                <a16:creationId xmlns:a16="http://schemas.microsoft.com/office/drawing/2014/main" id="{56B0770B-1787-4B08-B2DD-B578F03B4FDC}"/>
              </a:ext>
            </a:extLst>
          </p:cNvPr>
          <p:cNvSpPr txBox="1">
            <a:spLocks/>
          </p:cNvSpPr>
          <p:nvPr/>
        </p:nvSpPr>
        <p:spPr>
          <a:xfrm>
            <a:off x="1078842" y="2525030"/>
            <a:ext cx="3959513" cy="2824683"/>
          </a:xfrm>
          <a:prstGeom prst="rect">
            <a:avLst/>
          </a:prstGeom>
        </p:spPr>
        <p:txBody>
          <a:bodyPr vert="horz" lIns="0" tIns="0" rIns="0" bIns="0" rtlCol="0">
            <a:noAutofit/>
          </a:bodyPr>
          <a:lstStyle>
            <a:lvl1pPr marL="237744" indent="-237744" algn="l" defTabSz="914400" rtl="0" eaLnBrk="1" latinLnBrk="0" hangingPunct="1">
              <a:lnSpc>
                <a:spcPct val="90000"/>
              </a:lnSpc>
              <a:spcBef>
                <a:spcPts val="1200"/>
              </a:spcBef>
              <a:buClr>
                <a:schemeClr val="tx1"/>
              </a:buClr>
              <a:buSzPct val="100000"/>
              <a:buFont typeface="Wingdings" panose="05000000000000000000" pitchFamily="2" charset="2"/>
              <a:buChar char="§"/>
              <a:defRPr sz="2000" kern="1200">
                <a:solidFill>
                  <a:schemeClr val="tx1"/>
                </a:solidFill>
                <a:latin typeface="+mn-lt"/>
                <a:ea typeface="+mn-ea"/>
                <a:cs typeface="+mn-cs"/>
              </a:defRPr>
            </a:lvl1pPr>
            <a:lvl2pPr marL="576072" indent="-237744" algn="l" defTabSz="914400" rtl="0" eaLnBrk="1" latinLnBrk="0" hangingPunct="1">
              <a:lnSpc>
                <a:spcPct val="90000"/>
              </a:lnSpc>
              <a:spcBef>
                <a:spcPts val="900"/>
              </a:spcBef>
              <a:buClr>
                <a:schemeClr val="tx1"/>
              </a:buClr>
              <a:buSzPct val="10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tx1"/>
              </a:buClr>
              <a:buSzPct val="100000"/>
              <a:buFont typeface="Wingdings" panose="05000000000000000000" pitchFamily="2" charset="2"/>
              <a:buChar char="§"/>
              <a:defRPr sz="1600" kern="1200">
                <a:solidFill>
                  <a:schemeClr val="tx1"/>
                </a:solidFill>
                <a:latin typeface="+mn-lt"/>
                <a:ea typeface="+mn-ea"/>
                <a:cs typeface="+mn-cs"/>
              </a:defRPr>
            </a:lvl3pPr>
            <a:lvl4pPr marL="1252728" indent="-237744" algn="l" defTabSz="914400" rtl="0" eaLnBrk="1" latinLnBrk="0" hangingPunct="1">
              <a:lnSpc>
                <a:spcPct val="90000"/>
              </a:lnSpc>
              <a:spcBef>
                <a:spcPts val="600"/>
              </a:spcBef>
              <a:buClr>
                <a:schemeClr val="tx1"/>
              </a:buClr>
              <a:buSzPct val="100000"/>
              <a:buFont typeface="Wingdings" panose="05000000000000000000" pitchFamily="2" charset="2"/>
              <a:buChar char="§"/>
              <a:defRPr sz="1400" kern="1200">
                <a:solidFill>
                  <a:schemeClr val="tx1"/>
                </a:solidFill>
                <a:latin typeface="+mn-lt"/>
                <a:ea typeface="+mn-ea"/>
                <a:cs typeface="+mn-cs"/>
              </a:defRPr>
            </a:lvl4pPr>
            <a:lvl5pPr marL="1609344" indent="-228600" algn="l" defTabSz="914400" rtl="0" eaLnBrk="1" latinLnBrk="0" hangingPunct="1">
              <a:lnSpc>
                <a:spcPct val="90000"/>
              </a:lnSpc>
              <a:spcBef>
                <a:spcPts val="600"/>
              </a:spcBef>
              <a:buClr>
                <a:schemeClr val="tx1"/>
              </a:buClr>
              <a:buSzPct val="100000"/>
              <a:buFont typeface="Wingdings" panose="05000000000000000000" pitchFamily="2" charset="2"/>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100000"/>
              </a:lnSpc>
              <a:buClr>
                <a:srgbClr val="ABD28D"/>
              </a:buClr>
              <a:buSzPct val="150000"/>
            </a:pPr>
            <a:r>
              <a:rPr lang="en-US" sz="1999" dirty="0">
                <a:solidFill>
                  <a:srgbClr val="FFFF00"/>
                </a:solidFill>
              </a:rPr>
              <a:t>3.50%* </a:t>
            </a:r>
            <a:r>
              <a:rPr lang="en-US" sz="1999" dirty="0">
                <a:solidFill>
                  <a:schemeClr val="bg1"/>
                </a:solidFill>
              </a:rPr>
              <a:t>interest rate</a:t>
            </a:r>
            <a:br>
              <a:rPr lang="en-US" sz="1999" dirty="0">
                <a:solidFill>
                  <a:schemeClr val="bg1"/>
                </a:solidFill>
              </a:rPr>
            </a:br>
            <a:r>
              <a:rPr lang="en-US" sz="1400" dirty="0">
                <a:solidFill>
                  <a:schemeClr val="bg1"/>
                </a:solidFill>
              </a:rPr>
              <a:t>Daily high interest-rate on every dollar</a:t>
            </a:r>
          </a:p>
          <a:p>
            <a:pPr>
              <a:lnSpc>
                <a:spcPct val="100000"/>
              </a:lnSpc>
              <a:buClr>
                <a:srgbClr val="ABD28D"/>
              </a:buClr>
              <a:buSzPct val="150000"/>
            </a:pPr>
            <a:r>
              <a:rPr lang="en-US" sz="1999" dirty="0">
                <a:solidFill>
                  <a:schemeClr val="bg1"/>
                </a:solidFill>
              </a:rPr>
              <a:t>FREE Transfers:</a:t>
            </a:r>
            <a:br>
              <a:rPr lang="en-US" sz="1999" dirty="0">
                <a:solidFill>
                  <a:schemeClr val="bg1"/>
                </a:solidFill>
              </a:rPr>
            </a:br>
            <a:r>
              <a:rPr lang="en-US" sz="1400" dirty="0">
                <a:solidFill>
                  <a:schemeClr val="bg1"/>
                </a:solidFill>
              </a:rPr>
              <a:t>Unlimited free fund transfers to move your money to and from your accounts at other Canadian financial institutions</a:t>
            </a:r>
          </a:p>
          <a:p>
            <a:pPr>
              <a:lnSpc>
                <a:spcPct val="100000"/>
              </a:lnSpc>
              <a:buClr>
                <a:srgbClr val="ABD28D"/>
              </a:buClr>
              <a:buSzPct val="150000"/>
            </a:pPr>
            <a:r>
              <a:rPr lang="en-US" sz="1999" dirty="0">
                <a:solidFill>
                  <a:schemeClr val="bg1"/>
                </a:solidFill>
              </a:rPr>
              <a:t>Safety:</a:t>
            </a:r>
            <a:br>
              <a:rPr lang="en-US" sz="1999" dirty="0">
                <a:solidFill>
                  <a:schemeClr val="bg1"/>
                </a:solidFill>
              </a:rPr>
            </a:br>
            <a:r>
              <a:rPr lang="en-US" sz="1400" dirty="0">
                <a:solidFill>
                  <a:schemeClr val="bg1"/>
                </a:solidFill>
              </a:rPr>
              <a:t>Manulife is a trusted household name an your deposits are eligible for the protection of CDIC deposit insurance</a:t>
            </a:r>
          </a:p>
        </p:txBody>
      </p:sp>
      <p:pic>
        <p:nvPicPr>
          <p:cNvPr id="20" name="Graphic 19" descr="Add">
            <a:extLst>
              <a:ext uri="{FF2B5EF4-FFF2-40B4-BE49-F238E27FC236}">
                <a16:creationId xmlns:a16="http://schemas.microsoft.com/office/drawing/2014/main" id="{A36B5348-7BA0-4161-94BC-3FE5C497B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7331" y="3049723"/>
            <a:ext cx="914162" cy="914162"/>
          </a:xfrm>
          <a:prstGeom prst="rect">
            <a:avLst/>
          </a:prstGeom>
        </p:spPr>
      </p:pic>
      <p:sp>
        <p:nvSpPr>
          <p:cNvPr id="10" name="Rectangle 7">
            <a:extLst>
              <a:ext uri="{FF2B5EF4-FFF2-40B4-BE49-F238E27FC236}">
                <a16:creationId xmlns:a16="http://schemas.microsoft.com/office/drawing/2014/main" id="{06540647-CFB5-4B41-8D0F-58E6590DF421}"/>
              </a:ext>
            </a:extLst>
          </p:cNvPr>
          <p:cNvSpPr>
            <a:spLocks noChangeArrowheads="1"/>
          </p:cNvSpPr>
          <p:nvPr/>
        </p:nvSpPr>
        <p:spPr bwMode="auto">
          <a:xfrm>
            <a:off x="421284" y="5408813"/>
            <a:ext cx="6526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l">
              <a:spcBef>
                <a:spcPct val="20000"/>
              </a:spcBef>
              <a:buClr>
                <a:srgbClr val="000000"/>
              </a:buClr>
              <a:buFont typeface="Wingdings" panose="05000000000000000000" pitchFamily="2" charset="2"/>
              <a:buNone/>
            </a:pPr>
            <a:r>
              <a:rPr lang="en-US" altLang="en-US" sz="800" b="0" dirty="0">
                <a:solidFill>
                  <a:schemeClr val="bg1"/>
                </a:solidFill>
                <a:latin typeface="+mn-lt"/>
              </a:rPr>
              <a:t>* 3.50% promotional rate is for new deposits to a new personal, non-registered, Canadian-dollar Advantage Account. The promotional interest rate is made up of the regular posted annual variable interest rate of 1.75% and the variable annual promotional rate of 1.75%. Interest is calculated daily and paid monthly beginning on the date the account is opened and continuing 150 days (5 months) on net new deposits to a maximum of $500,000. Any change to the regular interest rate will result in a corresponding change to the promotional interest rate. The offer is limited to one account per client and cannot be combined with other offers. The offer and rates are as of August 24, 2022 and subject to change without notice.</a:t>
            </a:r>
          </a:p>
        </p:txBody>
      </p:sp>
    </p:spTree>
    <p:extLst>
      <p:ext uri="{BB962C8B-B14F-4D97-AF65-F5344CB8AC3E}">
        <p14:creationId xmlns:p14="http://schemas.microsoft.com/office/powerpoint/2010/main" val="335201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Your clients could earn more and pay less</a:t>
            </a:r>
          </a:p>
        </p:txBody>
      </p:sp>
      <p:sp>
        <p:nvSpPr>
          <p:cNvPr id="5" name="Slide Number Placeholder 4"/>
          <p:cNvSpPr>
            <a:spLocks noGrp="1"/>
          </p:cNvSpPr>
          <p:nvPr>
            <p:ph type="sldNum" sz="quarter" idx="12"/>
          </p:nvPr>
        </p:nvSpPr>
        <p:spPr/>
        <p:txBody>
          <a:bodyPr/>
          <a:lstStyle/>
          <a:p>
            <a:fld id="{BB333B34-C87C-402E-ABB0-13B7C9DEBBC4}" type="slidenum">
              <a:rPr lang="en-US" smtClean="0"/>
              <a:pPr/>
              <a:t>7</a:t>
            </a:fld>
            <a:endParaRPr lang="en-US"/>
          </a:p>
        </p:txBody>
      </p:sp>
      <p:sp>
        <p:nvSpPr>
          <p:cNvPr id="3" name="Content Placeholder 2"/>
          <p:cNvSpPr>
            <a:spLocks noGrp="1"/>
          </p:cNvSpPr>
          <p:nvPr>
            <p:ph idx="4294967295"/>
          </p:nvPr>
        </p:nvSpPr>
        <p:spPr>
          <a:xfrm>
            <a:off x="457080" y="4677223"/>
            <a:ext cx="11274664" cy="968713"/>
          </a:xfrm>
        </p:spPr>
        <p:txBody>
          <a:bodyPr/>
          <a:lstStyle/>
          <a:p>
            <a:r>
              <a:rPr lang="en-CA" sz="1600" dirty="0"/>
              <a:t>Compares the outcome of depositing $8,000 into an Advantage Account versus splitting $8,000 between a chequing account and a savings account at a typical ‘big bank’</a:t>
            </a:r>
          </a:p>
          <a:p>
            <a:r>
              <a:rPr lang="en-CA" sz="1600" dirty="0"/>
              <a:t>The end result: </a:t>
            </a:r>
            <a:r>
              <a:rPr lang="en-CA" sz="1600" b="1" dirty="0"/>
              <a:t>With Manulife Bank, you save more than $245 each year!</a:t>
            </a:r>
          </a:p>
        </p:txBody>
      </p:sp>
      <p:sp>
        <p:nvSpPr>
          <p:cNvPr id="4" name="TextBox 3"/>
          <p:cNvSpPr txBox="1"/>
          <p:nvPr/>
        </p:nvSpPr>
        <p:spPr>
          <a:xfrm>
            <a:off x="370884" y="5738023"/>
            <a:ext cx="11378268" cy="369492"/>
          </a:xfrm>
          <a:prstGeom prst="rect">
            <a:avLst/>
          </a:prstGeom>
          <a:noFill/>
        </p:spPr>
        <p:txBody>
          <a:bodyPr wrap="square" rtlCol="0" anchor="b">
            <a:spAutoFit/>
          </a:bodyPr>
          <a:lstStyle/>
          <a:p>
            <a:pPr>
              <a:lnSpc>
                <a:spcPct val="75000"/>
              </a:lnSpc>
            </a:pPr>
            <a:r>
              <a:rPr lang="en-US" sz="800" dirty="0"/>
              <a:t>*</a:t>
            </a:r>
            <a:r>
              <a:rPr lang="en-CA" sz="800" i="1" dirty="0"/>
              <a:t>Sample illustration” </a:t>
            </a:r>
            <a:r>
              <a:rPr lang="en-US" sz="800" dirty="0"/>
              <a:t>“Big bank” illustration shows a balance of $5,500 in a savings account at 0.70% interest and $2,500 in a </a:t>
            </a:r>
            <a:r>
              <a:rPr lang="en-US" sz="800" dirty="0" err="1"/>
              <a:t>chequing</a:t>
            </a:r>
            <a:r>
              <a:rPr lang="en-US" sz="800" dirty="0"/>
              <a:t> account. The illustration compares common daily banking transactions available for free with Advantage Account (when the account balance is $5,000 or higher) to unlimited </a:t>
            </a:r>
            <a:r>
              <a:rPr lang="en-US" sz="800" dirty="0" err="1"/>
              <a:t>chequing</a:t>
            </a:r>
            <a:r>
              <a:rPr lang="en-US" sz="800" dirty="0"/>
              <a:t> accounts at most banks that charge a $14 monthly account fee plus a $1 transaction fee per </a:t>
            </a:r>
            <a:r>
              <a:rPr lang="en-US" sz="800" dirty="0" err="1"/>
              <a:t>Interac</a:t>
            </a:r>
            <a:r>
              <a:rPr lang="en-US" sz="800" dirty="0"/>
              <a:t>® e-Transfer and $1.50 transaction fee per use of another bank’s ATM. Visit manulifebank.ca for additional details about the features and transactions available for Advantage Account clients.</a:t>
            </a:r>
            <a:endParaRPr lang="en-CA" sz="800" dirty="0"/>
          </a:p>
        </p:txBody>
      </p:sp>
      <p:pic>
        <p:nvPicPr>
          <p:cNvPr id="6" name="Picture 5">
            <a:extLst>
              <a:ext uri="{FF2B5EF4-FFF2-40B4-BE49-F238E27FC236}">
                <a16:creationId xmlns:a16="http://schemas.microsoft.com/office/drawing/2014/main" id="{94A4881B-79AC-43DD-9DC4-EF1361FA4DDF}"/>
              </a:ext>
            </a:extLst>
          </p:cNvPr>
          <p:cNvPicPr>
            <a:picLocks noChangeAspect="1"/>
          </p:cNvPicPr>
          <p:nvPr/>
        </p:nvPicPr>
        <p:blipFill>
          <a:blip r:embed="rId4"/>
          <a:stretch>
            <a:fillRect/>
          </a:stretch>
        </p:blipFill>
        <p:spPr>
          <a:xfrm>
            <a:off x="2479908" y="1460475"/>
            <a:ext cx="7229010" cy="2854144"/>
          </a:xfrm>
          <a:prstGeom prst="rect">
            <a:avLst/>
          </a:prstGeom>
          <a:effectLst>
            <a:outerShdw blurRad="190500" dist="38100" dir="2700000" algn="tl" rotWithShape="0">
              <a:prstClr val="black">
                <a:alpha val="30000"/>
              </a:prstClr>
            </a:outerShdw>
          </a:effectLst>
        </p:spPr>
      </p:pic>
    </p:spTree>
    <p:custDataLst>
      <p:tags r:id="rId1"/>
    </p:custDataLst>
    <p:extLst>
      <p:ext uri="{BB962C8B-B14F-4D97-AF65-F5344CB8AC3E}">
        <p14:creationId xmlns:p14="http://schemas.microsoft.com/office/powerpoint/2010/main" val="3952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Bucket Savings</a:t>
            </a:r>
          </a:p>
        </p:txBody>
      </p:sp>
      <p:sp>
        <p:nvSpPr>
          <p:cNvPr id="3" name="Content Placeholder 2"/>
          <p:cNvSpPr>
            <a:spLocks noGrp="1"/>
          </p:cNvSpPr>
          <p:nvPr>
            <p:ph sz="quarter" idx="13"/>
          </p:nvPr>
        </p:nvSpPr>
        <p:spPr/>
        <p:txBody>
          <a:bodyPr/>
          <a:lstStyle/>
          <a:p>
            <a:pPr marL="0" indent="0">
              <a:buNone/>
            </a:pPr>
            <a:r>
              <a:rPr lang="en-US" sz="1999" b="1" dirty="0"/>
              <a:t>Multiple accounts for tracking savings goals separately (i.e. Saving for a car, a vacation, etc.)</a:t>
            </a:r>
          </a:p>
          <a:p>
            <a:r>
              <a:rPr lang="en-US" sz="1999" dirty="0"/>
              <a:t>Goals can be long and/or short term</a:t>
            </a:r>
          </a:p>
          <a:p>
            <a:r>
              <a:rPr lang="en-US" sz="1999" dirty="0"/>
              <a:t>Clients can “nickname” accounts to organize goals</a:t>
            </a:r>
          </a:p>
          <a:p>
            <a:r>
              <a:rPr lang="en-US" sz="1999" dirty="0"/>
              <a:t>Instantly move money between Manulife Bank accounts with mobile, online or over the phone</a:t>
            </a:r>
          </a:p>
          <a:p>
            <a:endParaRPr lang="en-US" sz="1999" dirty="0"/>
          </a:p>
        </p:txBody>
      </p:sp>
      <p:pic>
        <p:nvPicPr>
          <p:cNvPr id="7" name="Picture Placeholder 6" descr="A person standing next to a body of water&#10;&#10;Description generated with very high confidence">
            <a:extLst>
              <a:ext uri="{FF2B5EF4-FFF2-40B4-BE49-F238E27FC236}">
                <a16:creationId xmlns:a16="http://schemas.microsoft.com/office/drawing/2014/main" id="{48B9EB54-092E-4B61-8E93-2C7E058B52C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3922"/>
          <a:stretch/>
        </p:blipFill>
        <p:spPr>
          <a:xfrm flipH="1">
            <a:off x="6975741" y="-5455"/>
            <a:ext cx="5213083" cy="6863456"/>
          </a:xfrm>
        </p:spPr>
      </p:pic>
      <p:sp>
        <p:nvSpPr>
          <p:cNvPr id="4" name="Slide Number Placeholder 3"/>
          <p:cNvSpPr>
            <a:spLocks noGrp="1"/>
          </p:cNvSpPr>
          <p:nvPr>
            <p:ph type="sldNum" sz="quarter" idx="12"/>
          </p:nvPr>
        </p:nvSpPr>
        <p:spPr/>
        <p:txBody>
          <a:bodyPr/>
          <a:lstStyle/>
          <a:p>
            <a:fld id="{BB333B34-C87C-402E-ABB0-13B7C9DEBBC4}" type="slidenum">
              <a:rPr lang="en-US" smtClean="0"/>
              <a:t>8</a:t>
            </a:fld>
            <a:endParaRPr lang="en-US" dirty="0"/>
          </a:p>
        </p:txBody>
      </p:sp>
    </p:spTree>
    <p:extLst>
      <p:ext uri="{BB962C8B-B14F-4D97-AF65-F5344CB8AC3E}">
        <p14:creationId xmlns:p14="http://schemas.microsoft.com/office/powerpoint/2010/main" val="341474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B12D0-4E49-4366-9D6B-4541B849ABB6}"/>
              </a:ext>
            </a:extLst>
          </p:cNvPr>
          <p:cNvSpPr>
            <a:spLocks noGrp="1"/>
          </p:cNvSpPr>
          <p:nvPr>
            <p:ph type="title"/>
          </p:nvPr>
        </p:nvSpPr>
        <p:spPr/>
        <p:txBody>
          <a:bodyPr/>
          <a:lstStyle/>
          <a:p>
            <a:r>
              <a:rPr lang="en-US" dirty="0"/>
              <a:t>Cash Management</a:t>
            </a:r>
          </a:p>
        </p:txBody>
      </p:sp>
      <p:sp>
        <p:nvSpPr>
          <p:cNvPr id="3" name="Content Placeholder 2">
            <a:extLst>
              <a:ext uri="{FF2B5EF4-FFF2-40B4-BE49-F238E27FC236}">
                <a16:creationId xmlns:a16="http://schemas.microsoft.com/office/drawing/2014/main" id="{8A29D793-989C-4694-832B-3D05923BE30C}"/>
              </a:ext>
            </a:extLst>
          </p:cNvPr>
          <p:cNvSpPr>
            <a:spLocks noGrp="1"/>
          </p:cNvSpPr>
          <p:nvPr>
            <p:ph idx="1"/>
          </p:nvPr>
        </p:nvSpPr>
        <p:spPr>
          <a:xfrm>
            <a:off x="457083" y="1831024"/>
            <a:ext cx="5160700" cy="3843048"/>
          </a:xfrm>
        </p:spPr>
        <p:txBody>
          <a:bodyPr/>
          <a:lstStyle/>
          <a:p>
            <a:pPr marL="0" indent="0">
              <a:buNone/>
            </a:pPr>
            <a:r>
              <a:rPr lang="en-US" b="1" dirty="0"/>
              <a:t>Use account to eliminate the multiple insurance and investments PACs coming at different times</a:t>
            </a:r>
          </a:p>
          <a:p>
            <a:r>
              <a:rPr lang="en-US" dirty="0"/>
              <a:t>1 PAC transfer into Advantage Account</a:t>
            </a:r>
          </a:p>
          <a:p>
            <a:r>
              <a:rPr lang="en-US" dirty="0"/>
              <a:t>Advantage Accounts pays all PACs</a:t>
            </a:r>
          </a:p>
          <a:p>
            <a:r>
              <a:rPr lang="en-US" dirty="0"/>
              <a:t>Set-up additional buffer to avoid payment disruptions (i.e. rainy day savings)</a:t>
            </a:r>
          </a:p>
          <a:p>
            <a:r>
              <a:rPr lang="en-US" dirty="0"/>
              <a:t>Can be positioned as white-glove </a:t>
            </a:r>
            <a:br>
              <a:rPr lang="en-US" dirty="0"/>
            </a:br>
            <a:r>
              <a:rPr lang="en-US" dirty="0"/>
              <a:t>client service</a:t>
            </a:r>
          </a:p>
        </p:txBody>
      </p:sp>
      <p:cxnSp>
        <p:nvCxnSpPr>
          <p:cNvPr id="13" name="Straight Connector 12">
            <a:extLst>
              <a:ext uri="{FF2B5EF4-FFF2-40B4-BE49-F238E27FC236}">
                <a16:creationId xmlns:a16="http://schemas.microsoft.com/office/drawing/2014/main" id="{A8004A0E-23D7-43FB-BD31-34CA6558AED2}"/>
              </a:ext>
            </a:extLst>
          </p:cNvPr>
          <p:cNvCxnSpPr>
            <a:cxnSpLocks/>
          </p:cNvCxnSpPr>
          <p:nvPr/>
        </p:nvCxnSpPr>
        <p:spPr>
          <a:xfrm>
            <a:off x="9249943" y="1438274"/>
            <a:ext cx="0" cy="2531595"/>
          </a:xfrm>
          <a:prstGeom prst="line">
            <a:avLst/>
          </a:prstGeom>
          <a:ln w="15875">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823EA8-708D-4D25-A5B9-DA0534CF243F}"/>
              </a:ext>
            </a:extLst>
          </p:cNvPr>
          <p:cNvSpPr txBox="1"/>
          <p:nvPr/>
        </p:nvSpPr>
        <p:spPr>
          <a:xfrm>
            <a:off x="8183421" y="799969"/>
            <a:ext cx="2133044" cy="646163"/>
          </a:xfrm>
          <a:prstGeom prst="rect">
            <a:avLst/>
          </a:prstGeom>
          <a:solidFill>
            <a:schemeClr val="accent2"/>
          </a:solidFill>
          <a:ln>
            <a:noFill/>
          </a:ln>
        </p:spPr>
        <p:txBody>
          <a:bodyPr wrap="square" rtlCol="0">
            <a:spAutoFit/>
          </a:bodyPr>
          <a:lstStyle/>
          <a:p>
            <a:pPr algn="ctr"/>
            <a:r>
              <a:rPr lang="en-US" sz="1799" dirty="0">
                <a:solidFill>
                  <a:schemeClr val="bg1"/>
                </a:solidFill>
              </a:rPr>
              <a:t>Client’s primary bank account</a:t>
            </a:r>
          </a:p>
        </p:txBody>
      </p:sp>
      <p:sp>
        <p:nvSpPr>
          <p:cNvPr id="6" name="TextBox 5">
            <a:extLst>
              <a:ext uri="{FF2B5EF4-FFF2-40B4-BE49-F238E27FC236}">
                <a16:creationId xmlns:a16="http://schemas.microsoft.com/office/drawing/2014/main" id="{9E2780AB-125B-49F4-8586-429BF6E54701}"/>
              </a:ext>
            </a:extLst>
          </p:cNvPr>
          <p:cNvSpPr txBox="1"/>
          <p:nvPr/>
        </p:nvSpPr>
        <p:spPr>
          <a:xfrm>
            <a:off x="8183421" y="2146499"/>
            <a:ext cx="2133044" cy="645906"/>
          </a:xfrm>
          <a:prstGeom prst="rect">
            <a:avLst/>
          </a:prstGeom>
          <a:solidFill>
            <a:schemeClr val="accent4"/>
          </a:solidFill>
          <a:ln>
            <a:noFill/>
          </a:ln>
        </p:spPr>
        <p:txBody>
          <a:bodyPr wrap="square" rtlCol="0">
            <a:spAutoFit/>
          </a:bodyPr>
          <a:lstStyle/>
          <a:p>
            <a:pPr algn="ctr"/>
            <a:r>
              <a:rPr lang="en-US" sz="1799" dirty="0">
                <a:solidFill>
                  <a:schemeClr val="bg1"/>
                </a:solidFill>
              </a:rPr>
              <a:t>Advantage Account earning </a:t>
            </a:r>
            <a:r>
              <a:rPr lang="en-US" sz="1799" b="1" dirty="0">
                <a:solidFill>
                  <a:srgbClr val="FFFF00"/>
                </a:solidFill>
              </a:rPr>
              <a:t>3.50%*</a:t>
            </a:r>
          </a:p>
        </p:txBody>
      </p:sp>
      <p:sp>
        <p:nvSpPr>
          <p:cNvPr id="10" name="TextBox 9">
            <a:extLst>
              <a:ext uri="{FF2B5EF4-FFF2-40B4-BE49-F238E27FC236}">
                <a16:creationId xmlns:a16="http://schemas.microsoft.com/office/drawing/2014/main" id="{AF054CDC-9490-4965-9BD1-624700350B8B}"/>
              </a:ext>
            </a:extLst>
          </p:cNvPr>
          <p:cNvSpPr txBox="1"/>
          <p:nvPr/>
        </p:nvSpPr>
        <p:spPr>
          <a:xfrm>
            <a:off x="7720343" y="4985096"/>
            <a:ext cx="1440662" cy="769241"/>
          </a:xfrm>
          <a:prstGeom prst="rect">
            <a:avLst/>
          </a:prstGeom>
          <a:solidFill>
            <a:schemeClr val="bg1">
              <a:alpha val="80000"/>
            </a:schemeClr>
          </a:solidFill>
          <a:ln>
            <a:noFill/>
          </a:ln>
        </p:spPr>
        <p:txBody>
          <a:bodyPr wrap="square" rtlCol="0">
            <a:spAutoFit/>
          </a:bodyPr>
          <a:lstStyle/>
          <a:p>
            <a:pPr algn="ctr"/>
            <a:r>
              <a:rPr lang="en-US" sz="1600" b="1" dirty="0">
                <a:solidFill>
                  <a:schemeClr val="accent4"/>
                </a:solidFill>
              </a:rPr>
              <a:t>RESP</a:t>
            </a:r>
          </a:p>
          <a:p>
            <a:pPr algn="ctr"/>
            <a:r>
              <a:rPr lang="en-US" sz="1400" dirty="0"/>
              <a:t>$150 – 21</a:t>
            </a:r>
            <a:r>
              <a:rPr lang="en-US" sz="1400" baseline="30000" dirty="0"/>
              <a:t>st</a:t>
            </a:r>
            <a:r>
              <a:rPr lang="en-US" sz="1400" dirty="0"/>
              <a:t> of the month</a:t>
            </a:r>
          </a:p>
        </p:txBody>
      </p:sp>
      <p:sp>
        <p:nvSpPr>
          <p:cNvPr id="15" name="TextBox 14">
            <a:extLst>
              <a:ext uri="{FF2B5EF4-FFF2-40B4-BE49-F238E27FC236}">
                <a16:creationId xmlns:a16="http://schemas.microsoft.com/office/drawing/2014/main" id="{2C8F3150-E99E-47BC-A421-11A10BDA940F}"/>
              </a:ext>
            </a:extLst>
          </p:cNvPr>
          <p:cNvSpPr txBox="1"/>
          <p:nvPr/>
        </p:nvSpPr>
        <p:spPr>
          <a:xfrm>
            <a:off x="8503444" y="1632397"/>
            <a:ext cx="1492999" cy="338466"/>
          </a:xfrm>
          <a:prstGeom prst="rect">
            <a:avLst/>
          </a:prstGeom>
          <a:solidFill>
            <a:srgbClr val="EAE8E5"/>
          </a:solidFill>
        </p:spPr>
        <p:txBody>
          <a:bodyPr wrap="square" rtlCol="0">
            <a:spAutoFit/>
          </a:bodyPr>
          <a:lstStyle/>
          <a:p>
            <a:pPr algn="ctr"/>
            <a:r>
              <a:rPr lang="en-US" sz="1600" dirty="0"/>
              <a:t>$1,500 PAC</a:t>
            </a:r>
          </a:p>
        </p:txBody>
      </p:sp>
      <p:cxnSp>
        <p:nvCxnSpPr>
          <p:cNvPr id="21" name="Straight Connector 20">
            <a:extLst>
              <a:ext uri="{FF2B5EF4-FFF2-40B4-BE49-F238E27FC236}">
                <a16:creationId xmlns:a16="http://schemas.microsoft.com/office/drawing/2014/main" id="{A310091B-0600-45DB-8374-2C329DD2AE40}"/>
              </a:ext>
            </a:extLst>
          </p:cNvPr>
          <p:cNvCxnSpPr>
            <a:cxnSpLocks/>
          </p:cNvCxnSpPr>
          <p:nvPr/>
        </p:nvCxnSpPr>
        <p:spPr>
          <a:xfrm>
            <a:off x="7608273" y="3411652"/>
            <a:ext cx="3276395" cy="0"/>
          </a:xfrm>
          <a:prstGeom prst="line">
            <a:avLst/>
          </a:prstGeom>
          <a:ln w="15875">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01F9D5-EAC2-44C6-A5D9-FDA2F8E5B3C1}"/>
              </a:ext>
            </a:extLst>
          </p:cNvPr>
          <p:cNvCxnSpPr>
            <a:cxnSpLocks/>
            <a:stCxn id="9" idx="0"/>
          </p:cNvCxnSpPr>
          <p:nvPr/>
        </p:nvCxnSpPr>
        <p:spPr>
          <a:xfrm flipV="1">
            <a:off x="10865219" y="3411655"/>
            <a:ext cx="1" cy="558215"/>
          </a:xfrm>
          <a:prstGeom prst="line">
            <a:avLst/>
          </a:prstGeom>
          <a:ln w="15875">
            <a:solidFill>
              <a:schemeClr val="accent6"/>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469972-BAF2-426C-BE48-91FC6EC57C14}"/>
              </a:ext>
            </a:extLst>
          </p:cNvPr>
          <p:cNvCxnSpPr>
            <a:cxnSpLocks/>
          </p:cNvCxnSpPr>
          <p:nvPr/>
        </p:nvCxnSpPr>
        <p:spPr>
          <a:xfrm flipH="1" flipV="1">
            <a:off x="7608274" y="3404930"/>
            <a:ext cx="1" cy="558218"/>
          </a:xfrm>
          <a:prstGeom prst="line">
            <a:avLst/>
          </a:prstGeom>
          <a:ln w="15875">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E2F4E03-E534-4DFB-B646-003F8E84F860}"/>
              </a:ext>
            </a:extLst>
          </p:cNvPr>
          <p:cNvSpPr txBox="1"/>
          <p:nvPr/>
        </p:nvSpPr>
        <p:spPr>
          <a:xfrm>
            <a:off x="6912161" y="3955779"/>
            <a:ext cx="1440662" cy="769241"/>
          </a:xfrm>
          <a:prstGeom prst="rect">
            <a:avLst/>
          </a:prstGeom>
          <a:solidFill>
            <a:srgbClr val="FFFFFF">
              <a:alpha val="80000"/>
            </a:srgbClr>
          </a:solidFill>
          <a:ln>
            <a:noFill/>
          </a:ln>
        </p:spPr>
        <p:txBody>
          <a:bodyPr wrap="square" rtlCol="0">
            <a:spAutoFit/>
          </a:bodyPr>
          <a:lstStyle/>
          <a:p>
            <a:pPr algn="ctr"/>
            <a:r>
              <a:rPr lang="en-US" sz="1600" b="1" dirty="0">
                <a:solidFill>
                  <a:schemeClr val="accent4"/>
                </a:solidFill>
              </a:rPr>
              <a:t>RRSP</a:t>
            </a:r>
          </a:p>
          <a:p>
            <a:pPr algn="ctr"/>
            <a:r>
              <a:rPr lang="en-US" sz="1400" dirty="0"/>
              <a:t>$500 – 3</a:t>
            </a:r>
            <a:r>
              <a:rPr lang="en-US" sz="1400" baseline="30000" dirty="0"/>
              <a:t>rd</a:t>
            </a:r>
            <a:r>
              <a:rPr lang="en-US" sz="1400" dirty="0"/>
              <a:t> of the month</a:t>
            </a:r>
          </a:p>
        </p:txBody>
      </p:sp>
      <p:sp>
        <p:nvSpPr>
          <p:cNvPr id="8" name="TextBox 7">
            <a:extLst>
              <a:ext uri="{FF2B5EF4-FFF2-40B4-BE49-F238E27FC236}">
                <a16:creationId xmlns:a16="http://schemas.microsoft.com/office/drawing/2014/main" id="{6D7CB6F7-BAE6-4CFD-A8A4-E3FE954C1D9B}"/>
              </a:ext>
            </a:extLst>
          </p:cNvPr>
          <p:cNvSpPr txBox="1"/>
          <p:nvPr/>
        </p:nvSpPr>
        <p:spPr>
          <a:xfrm>
            <a:off x="8529613" y="3955778"/>
            <a:ext cx="1440662" cy="769241"/>
          </a:xfrm>
          <a:prstGeom prst="rect">
            <a:avLst/>
          </a:prstGeom>
          <a:solidFill>
            <a:schemeClr val="bg1">
              <a:alpha val="80000"/>
            </a:schemeClr>
          </a:solidFill>
          <a:ln>
            <a:noFill/>
          </a:ln>
        </p:spPr>
        <p:txBody>
          <a:bodyPr wrap="square" rtlCol="0">
            <a:spAutoFit/>
          </a:bodyPr>
          <a:lstStyle/>
          <a:p>
            <a:pPr algn="ctr"/>
            <a:r>
              <a:rPr lang="en-US" sz="1600" b="1" dirty="0">
                <a:solidFill>
                  <a:schemeClr val="accent4"/>
                </a:solidFill>
              </a:rPr>
              <a:t>TFSA</a:t>
            </a:r>
          </a:p>
          <a:p>
            <a:pPr algn="ctr"/>
            <a:r>
              <a:rPr lang="en-US" sz="1400" dirty="0"/>
              <a:t>$250 – 15</a:t>
            </a:r>
            <a:r>
              <a:rPr lang="en-US" sz="1400" baseline="30000" dirty="0"/>
              <a:t>th</a:t>
            </a:r>
            <a:r>
              <a:rPr lang="en-US" sz="1400" dirty="0"/>
              <a:t> of the month</a:t>
            </a:r>
          </a:p>
        </p:txBody>
      </p:sp>
      <p:sp>
        <p:nvSpPr>
          <p:cNvPr id="9" name="TextBox 8">
            <a:extLst>
              <a:ext uri="{FF2B5EF4-FFF2-40B4-BE49-F238E27FC236}">
                <a16:creationId xmlns:a16="http://schemas.microsoft.com/office/drawing/2014/main" id="{CB6C2F80-636C-4091-BD8E-DA636E8C4E38}"/>
              </a:ext>
            </a:extLst>
          </p:cNvPr>
          <p:cNvSpPr txBox="1"/>
          <p:nvPr/>
        </p:nvSpPr>
        <p:spPr>
          <a:xfrm>
            <a:off x="10144887" y="3969870"/>
            <a:ext cx="1440662" cy="769241"/>
          </a:xfrm>
          <a:prstGeom prst="rect">
            <a:avLst/>
          </a:prstGeom>
          <a:solidFill>
            <a:schemeClr val="bg1">
              <a:alpha val="80000"/>
            </a:schemeClr>
          </a:solidFill>
          <a:ln>
            <a:noFill/>
          </a:ln>
        </p:spPr>
        <p:txBody>
          <a:bodyPr wrap="square" lIns="0" rIns="0" rtlCol="0">
            <a:spAutoFit/>
          </a:bodyPr>
          <a:lstStyle/>
          <a:p>
            <a:pPr algn="ctr"/>
            <a:r>
              <a:rPr lang="en-US" sz="1600" b="1" dirty="0">
                <a:solidFill>
                  <a:schemeClr val="accent4"/>
                </a:solidFill>
              </a:rPr>
              <a:t>Life Premium</a:t>
            </a:r>
          </a:p>
          <a:p>
            <a:pPr algn="ctr"/>
            <a:r>
              <a:rPr lang="en-US" sz="1400" dirty="0"/>
              <a:t>$300 – 21</a:t>
            </a:r>
            <a:r>
              <a:rPr lang="en-US" sz="1400" baseline="30000" dirty="0"/>
              <a:t>st</a:t>
            </a:r>
            <a:r>
              <a:rPr lang="en-US" sz="1400" dirty="0"/>
              <a:t> of</a:t>
            </a:r>
            <a:br>
              <a:rPr lang="en-US" sz="1400" dirty="0"/>
            </a:br>
            <a:r>
              <a:rPr lang="en-US" sz="1400" dirty="0"/>
              <a:t>the month</a:t>
            </a:r>
          </a:p>
        </p:txBody>
      </p:sp>
      <p:cxnSp>
        <p:nvCxnSpPr>
          <p:cNvPr id="29" name="Straight Connector 28">
            <a:extLst>
              <a:ext uri="{FF2B5EF4-FFF2-40B4-BE49-F238E27FC236}">
                <a16:creationId xmlns:a16="http://schemas.microsoft.com/office/drawing/2014/main" id="{5AC5F7C3-D9EE-4CF7-AC06-C861A2E3BF24}"/>
              </a:ext>
            </a:extLst>
          </p:cNvPr>
          <p:cNvCxnSpPr>
            <a:cxnSpLocks/>
          </p:cNvCxnSpPr>
          <p:nvPr/>
        </p:nvCxnSpPr>
        <p:spPr>
          <a:xfrm flipV="1">
            <a:off x="8434774" y="3411652"/>
            <a:ext cx="11797" cy="1565614"/>
          </a:xfrm>
          <a:prstGeom prst="line">
            <a:avLst/>
          </a:prstGeom>
          <a:ln w="15875">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1B59DBF-B6EE-4814-924E-A47DEF3848A6}"/>
              </a:ext>
            </a:extLst>
          </p:cNvPr>
          <p:cNvSpPr txBox="1"/>
          <p:nvPr/>
        </p:nvSpPr>
        <p:spPr>
          <a:xfrm>
            <a:off x="9336706" y="4983988"/>
            <a:ext cx="1440662" cy="769241"/>
          </a:xfrm>
          <a:prstGeom prst="rect">
            <a:avLst/>
          </a:prstGeom>
          <a:solidFill>
            <a:schemeClr val="bg1">
              <a:alpha val="80000"/>
            </a:schemeClr>
          </a:solidFill>
          <a:ln>
            <a:noFill/>
          </a:ln>
        </p:spPr>
        <p:txBody>
          <a:bodyPr wrap="square" lIns="0" rIns="0" rtlCol="0">
            <a:spAutoFit/>
          </a:bodyPr>
          <a:lstStyle/>
          <a:p>
            <a:pPr algn="ctr"/>
            <a:r>
              <a:rPr lang="en-US" sz="1600" b="1" dirty="0">
                <a:solidFill>
                  <a:schemeClr val="accent4"/>
                </a:solidFill>
              </a:rPr>
              <a:t>Extra savings</a:t>
            </a:r>
          </a:p>
          <a:p>
            <a:pPr algn="ctr"/>
            <a:r>
              <a:rPr lang="en-US" sz="1400" b="1" dirty="0"/>
              <a:t>$300 – ongoing </a:t>
            </a:r>
            <a:br>
              <a:rPr lang="en-US" sz="1400" b="1" dirty="0"/>
            </a:br>
            <a:r>
              <a:rPr lang="en-US" sz="1400" b="1" dirty="0"/>
              <a:t>at </a:t>
            </a:r>
            <a:r>
              <a:rPr lang="en-US" sz="1400" b="1" dirty="0">
                <a:solidFill>
                  <a:srgbClr val="7030A0"/>
                </a:solidFill>
              </a:rPr>
              <a:t>3.50%*</a:t>
            </a:r>
          </a:p>
        </p:txBody>
      </p:sp>
      <p:cxnSp>
        <p:nvCxnSpPr>
          <p:cNvPr id="26" name="Straight Connector 25">
            <a:extLst>
              <a:ext uri="{FF2B5EF4-FFF2-40B4-BE49-F238E27FC236}">
                <a16:creationId xmlns:a16="http://schemas.microsoft.com/office/drawing/2014/main" id="{01C03872-7E34-41CD-A265-5A938A4A9AD6}"/>
              </a:ext>
            </a:extLst>
          </p:cNvPr>
          <p:cNvCxnSpPr>
            <a:cxnSpLocks/>
            <a:stCxn id="25" idx="0"/>
          </p:cNvCxnSpPr>
          <p:nvPr/>
        </p:nvCxnSpPr>
        <p:spPr>
          <a:xfrm flipV="1">
            <a:off x="10057037" y="3418376"/>
            <a:ext cx="10789" cy="1565612"/>
          </a:xfrm>
          <a:prstGeom prst="line">
            <a:avLst/>
          </a:prstGeom>
          <a:ln w="19050">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CFBF08FE-2746-4B37-B580-999AC7AFE76F}"/>
              </a:ext>
            </a:extLst>
          </p:cNvPr>
          <p:cNvSpPr>
            <a:spLocks noGrp="1"/>
          </p:cNvSpPr>
          <p:nvPr>
            <p:ph type="sldNum" sz="quarter" idx="12"/>
          </p:nvPr>
        </p:nvSpPr>
        <p:spPr/>
        <p:txBody>
          <a:bodyPr/>
          <a:lstStyle/>
          <a:p>
            <a:fld id="{BB333B34-C87C-402E-ABB0-13B7C9DEBBC4}" type="slidenum">
              <a:rPr lang="en-CA" smtClean="0"/>
              <a:t>9</a:t>
            </a:fld>
            <a:endParaRPr lang="en-CA"/>
          </a:p>
        </p:txBody>
      </p:sp>
      <p:sp>
        <p:nvSpPr>
          <p:cNvPr id="19" name="Rectangle 7">
            <a:extLst>
              <a:ext uri="{FF2B5EF4-FFF2-40B4-BE49-F238E27FC236}">
                <a16:creationId xmlns:a16="http://schemas.microsoft.com/office/drawing/2014/main" id="{BAFCE9A3-BCD7-4076-81CD-B03EFC9A753F}"/>
              </a:ext>
            </a:extLst>
          </p:cNvPr>
          <p:cNvSpPr>
            <a:spLocks noChangeArrowheads="1"/>
          </p:cNvSpPr>
          <p:nvPr/>
        </p:nvSpPr>
        <p:spPr bwMode="auto">
          <a:xfrm>
            <a:off x="449528" y="5409495"/>
            <a:ext cx="6526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0">
            <a:spAutoFit/>
          </a:bodyPr>
          <a:lstStyle>
            <a:lvl1pPr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r">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r" eaLnBrk="0" fontAlgn="base" hangingPunct="0">
              <a:spcBef>
                <a:spcPct val="0"/>
              </a:spcBef>
              <a:spcAft>
                <a:spcPct val="0"/>
              </a:spcAft>
              <a:defRPr sz="2400" b="1">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l">
              <a:spcBef>
                <a:spcPct val="20000"/>
              </a:spcBef>
              <a:buClr>
                <a:srgbClr val="000000"/>
              </a:buClr>
              <a:buFont typeface="Wingdings" panose="05000000000000000000" pitchFamily="2" charset="2"/>
              <a:buNone/>
            </a:pPr>
            <a:r>
              <a:rPr lang="en-US" sz="800" b="0" i="0" dirty="0">
                <a:effectLst/>
                <a:latin typeface="Manulife JH Sans-Light"/>
              </a:rPr>
              <a:t>* 3.50% promotional rate is for new deposits to a new personal, non-registered, Canadian-dollar Advantage Account. The promotional interest rate is made up of the regular posted annual variable interest rate of 1.75% and the variable annual promotional rate of 1.75%. Interest is calculated daily and paid monthly beginning on the date the account is opened and continuing 150 days (5 months) on net new deposits to a maximum of $500,000. Any change to the regular interest rate will result in a corresponding change to the promotional interest rate. The offer is limited to one account per client and cannot be combined with other offers. The offer and rates are as of August 24, 2022 and subject to change without notice.</a:t>
            </a:r>
            <a:endParaRPr lang="en-US" altLang="en-US" sz="800" b="0" dirty="0"/>
          </a:p>
        </p:txBody>
      </p:sp>
    </p:spTree>
    <p:extLst>
      <p:ext uri="{BB962C8B-B14F-4D97-AF65-F5344CB8AC3E}">
        <p14:creationId xmlns:p14="http://schemas.microsoft.com/office/powerpoint/2010/main" val="87676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4"/>
  <p:tag name="SN" val="HIDDEN"/>
</p:tagLst>
</file>

<file path=ppt/tags/tag2.xml><?xml version="1.0" encoding="utf-8"?>
<p:tagLst xmlns:a="http://schemas.openxmlformats.org/drawingml/2006/main" xmlns:r="http://schemas.openxmlformats.org/officeDocument/2006/relationships" xmlns:p="http://schemas.openxmlformats.org/presentationml/2006/main">
  <p:tag name="COUNT" val="6"/>
  <p:tag name="SN" val="HIDDEN"/>
</p:tagLst>
</file>

<file path=ppt/theme/theme1.xml><?xml version="1.0" encoding="utf-8"?>
<a:theme xmlns:a="http://schemas.openxmlformats.org/drawingml/2006/main" name="Manulife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Manulife JH Sans">
      <a:majorFont>
        <a:latin typeface="Manulife JH Sans"/>
        <a:ea typeface=""/>
        <a:cs typeface=""/>
      </a:majorFont>
      <a:minorFont>
        <a:latin typeface="Manulife JH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Manulife Bank PPT Template_16x9_EN.pptx" id="{C9921DE7-E947-441A-A0F4-51DE95B26CD3}" vid="{1EA7397C-CC97-44D6-AE50-DE3AEC6C7BCD}"/>
    </a:ext>
  </a:extLst>
</a:theme>
</file>

<file path=ppt/theme/theme2.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Manulife JH Sans"/>
        <a:ea typeface=""/>
        <a:cs typeface=""/>
        <a:font script="Jpan" typeface="ＭＳ Ｐゴシック"/>
        <a:font script="Hang" typeface="굴림"/>
        <a:font script="Hans" typeface="黑体"/>
        <a:font script="Hant" typeface="微軟正黑體"/>
        <a:font script="Arab" typeface="Manulife JH Sans"/>
        <a:font script="Hebr" typeface="Manulife JH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anulife JH Sans"/>
        <a:font script="Uigh" typeface="Microsoft Uighur"/>
        <a:font script="Geor" typeface="Sylfaen"/>
      </a:majorFont>
      <a:minorFont>
        <a:latin typeface="Manulife JH Sans"/>
        <a:ea typeface=""/>
        <a:cs typeface=""/>
        <a:font script="Jpan" typeface="ＭＳ Ｐゴシック"/>
        <a:font script="Hang" typeface="굴림"/>
        <a:font script="Hans" typeface="黑体"/>
        <a:font script="Hant" typeface="微軟正黑體"/>
        <a:font script="Arab" typeface="Manulife JH Sans"/>
        <a:font script="Hebr" typeface="Manulife JH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anulife JH Sans"/>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ppt/theme/theme3.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Manulife JH Sans"/>
        <a:ea typeface=""/>
        <a:cs typeface=""/>
        <a:font script="Jpan" typeface="ＭＳ Ｐゴシック"/>
        <a:font script="Hang" typeface="굴림"/>
        <a:font script="Hans" typeface="黑体"/>
        <a:font script="Hant" typeface="微軟正黑體"/>
        <a:font script="Arab" typeface="Manulife JH Sans"/>
        <a:font script="Hebr" typeface="Manulife JH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anulife JH Sans"/>
        <a:font script="Uigh" typeface="Microsoft Uighur"/>
        <a:font script="Geor" typeface="Sylfaen"/>
      </a:majorFont>
      <a:minorFont>
        <a:latin typeface="Manulife JH Sans"/>
        <a:ea typeface=""/>
        <a:cs typeface=""/>
        <a:font script="Jpan" typeface="ＭＳ Ｐゴシック"/>
        <a:font script="Hang" typeface="굴림"/>
        <a:font script="Hans" typeface="黑体"/>
        <a:font script="Hant" typeface="微軟正黑體"/>
        <a:font script="Arab" typeface="Manulife JH Sans"/>
        <a:font script="Hebr" typeface="Manulife JH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anulife JH Sans"/>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Manulife Bank PPT Template_16x9_EN</Template>
  <TotalTime>238</TotalTime>
  <Words>2754</Words>
  <Application>Microsoft Office PowerPoint</Application>
  <PresentationFormat>Custom</PresentationFormat>
  <Paragraphs>299</Paragraphs>
  <Slides>30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Verdana</vt:lpstr>
      <vt:lpstr>Manulife JH Sans-Light</vt:lpstr>
      <vt:lpstr>Arial</vt:lpstr>
      <vt:lpstr>Manulife JH Sans Light</vt:lpstr>
      <vt:lpstr>Manulife JH Sans Demibold</vt:lpstr>
      <vt:lpstr>Manulife JH Serif Italic</vt:lpstr>
      <vt:lpstr>Manulife JH Sans</vt:lpstr>
      <vt:lpstr>Wingdings</vt:lpstr>
      <vt:lpstr>Manulife layouts</vt:lpstr>
      <vt:lpstr>Make your clients’  cash work harder Manulife Bank deposit products</vt:lpstr>
      <vt:lpstr>Section #3:  Marketing and sales strategies to grow your business</vt:lpstr>
      <vt:lpstr>Make your clients’ cash work harder</vt:lpstr>
      <vt:lpstr>RECAP</vt:lpstr>
      <vt:lpstr>Advantage Account Fits Different Client Needs</vt:lpstr>
      <vt:lpstr>PowerPoint Presentation</vt:lpstr>
      <vt:lpstr>Your clients could earn more and pay less</vt:lpstr>
      <vt:lpstr>Bucket Savings</vt:lpstr>
      <vt:lpstr>Cash Management</vt:lpstr>
      <vt:lpstr>Estate Planning</vt:lpstr>
      <vt:lpstr>Children’s accounts (minors)</vt:lpstr>
      <vt:lpstr>Retirement Income Advantage Account in retirement: Put Manulife Bank first</vt:lpstr>
      <vt:lpstr>Positioning of both accounts</vt:lpstr>
      <vt:lpstr>What benefits does Advantage Account have with  a RRIF strategy?</vt:lpstr>
      <vt:lpstr>What benefits does Advantage Account have with  a GIC strategy?</vt:lpstr>
      <vt:lpstr>Business Advantage Account opportunities</vt:lpstr>
      <vt:lpstr>Business Advantage Account: Put Manulife Bank first</vt:lpstr>
      <vt:lpstr>Business Advantage Account:  Tax installment accumulator</vt:lpstr>
      <vt:lpstr>Business Advantage Account:  Reserve account for improvements/repairs</vt:lpstr>
      <vt:lpstr>Business Advantage Account: Charities and Not-for-profit</vt:lpstr>
      <vt:lpstr>Business Advantage Account: Estate Accounts</vt:lpstr>
      <vt:lpstr>Business Advantage Account: Reserve funds or Building fund</vt:lpstr>
      <vt:lpstr>Business Advantage Account Offset Operating Account fees</vt:lpstr>
      <vt:lpstr>Helping you share your unique deposit webpage  Email templates, web banners, admats/flyers, social media posts, etc.</vt:lpstr>
      <vt:lpstr>Help your clients make  the most of their account</vt:lpstr>
      <vt:lpstr>Help your clients make the most of their account</vt:lpstr>
      <vt:lpstr>THE BEST-KEPT BANKING SECRET IN CANADA</vt:lpstr>
      <vt:lpstr>Thank you</vt:lpstr>
      <vt:lpstr>Important information</vt:lpstr>
      <vt:lpstr>PowerPoint Presentation</vt:lpstr>
    </vt:vector>
  </TitlesOfParts>
  <Company>echosvoice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Patterson</dc:creator>
  <cp:lastModifiedBy>Derek Patterson</cp:lastModifiedBy>
  <cp:revision>17</cp:revision>
  <dcterms:created xsi:type="dcterms:W3CDTF">2019-11-05T16:01:30Z</dcterms:created>
  <dcterms:modified xsi:type="dcterms:W3CDTF">2022-08-31T14:47:50Z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2022-08-31T13:05:20Z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e8a086eb-39b0-4027-bbea-871c1e5ac60c</vt:lpwstr>
  </property>
  <property fmtid="{D5CDD505-2E9C-101B-9397-08002B2CF9AE}" pid="8" name="MSIP_Label_0dd5db4b-78fb-42ac-8616-2bbd1a698c72_ContentBits">
    <vt:lpwstr>0</vt:lpwstr>
  </property>
</Properties>
</file>